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TT Interphases Bold" charset="1" panose="02000803060000020004"/>
      <p:regular r:id="rId17"/>
    </p:embeddedFont>
    <p:embeddedFont>
      <p:font typeface="League Spartan" charset="1" panose="000008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2.sv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jpeg" Type="http://schemas.openxmlformats.org/officeDocument/2006/relationships/image"/><Relationship Id="rId4" Target="../media/image16.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022880" y="683835"/>
            <a:ext cx="1236420" cy="689730"/>
            <a:chOff x="0" y="0"/>
            <a:chExt cx="1648561" cy="919640"/>
          </a:xfrm>
        </p:grpSpPr>
        <p:grpSp>
          <p:nvGrpSpPr>
            <p:cNvPr name="Group 3" id="3"/>
            <p:cNvGrpSpPr/>
            <p:nvPr/>
          </p:nvGrpSpPr>
          <p:grpSpPr>
            <a:xfrm rot="0">
              <a:off x="0" y="0"/>
              <a:ext cx="1648561" cy="919640"/>
              <a:chOff x="0" y="0"/>
              <a:chExt cx="325642" cy="181657"/>
            </a:xfrm>
          </p:grpSpPr>
          <p:sp>
            <p:nvSpPr>
              <p:cNvPr name="Freeform 4" id="4"/>
              <p:cNvSpPr/>
              <p:nvPr/>
            </p:nvSpPr>
            <p:spPr>
              <a:xfrm flipH="false" flipV="false" rot="0">
                <a:off x="0" y="0"/>
                <a:ext cx="325642" cy="181657"/>
              </a:xfrm>
              <a:custGeom>
                <a:avLst/>
                <a:gdLst/>
                <a:ahLst/>
                <a:cxnLst/>
                <a:rect r="r" b="b" t="t" l="l"/>
                <a:pathLst>
                  <a:path h="181657" w="325642">
                    <a:moveTo>
                      <a:pt x="90829" y="0"/>
                    </a:moveTo>
                    <a:lnTo>
                      <a:pt x="234813" y="0"/>
                    </a:lnTo>
                    <a:cubicBezTo>
                      <a:pt x="284976" y="0"/>
                      <a:pt x="325642" y="40665"/>
                      <a:pt x="325642" y="90829"/>
                    </a:cubicBezTo>
                    <a:lnTo>
                      <a:pt x="325642" y="90829"/>
                    </a:lnTo>
                    <a:cubicBezTo>
                      <a:pt x="325642" y="140992"/>
                      <a:pt x="284976" y="181657"/>
                      <a:pt x="234813" y="181657"/>
                    </a:cubicBezTo>
                    <a:lnTo>
                      <a:pt x="90829" y="181657"/>
                    </a:lnTo>
                    <a:cubicBezTo>
                      <a:pt x="40665" y="181657"/>
                      <a:pt x="0" y="140992"/>
                      <a:pt x="0" y="90829"/>
                    </a:cubicBezTo>
                    <a:lnTo>
                      <a:pt x="0" y="90829"/>
                    </a:lnTo>
                    <a:cubicBezTo>
                      <a:pt x="0" y="40665"/>
                      <a:pt x="40665" y="0"/>
                      <a:pt x="90829" y="0"/>
                    </a:cubicBezTo>
                    <a:close/>
                  </a:path>
                </a:pathLst>
              </a:custGeom>
              <a:solidFill>
                <a:srgbClr val="000000">
                  <a:alpha val="0"/>
                </a:srgbClr>
              </a:solidFill>
              <a:ln w="28575" cap="rnd">
                <a:solidFill>
                  <a:srgbClr val="FFFFFF"/>
                </a:solidFill>
                <a:prstDash val="solid"/>
                <a:round/>
              </a:ln>
            </p:spPr>
          </p:sp>
          <p:sp>
            <p:nvSpPr>
              <p:cNvPr name="TextBox 5" id="5"/>
              <p:cNvSpPr txBox="true"/>
              <p:nvPr/>
            </p:nvSpPr>
            <p:spPr>
              <a:xfrm>
                <a:off x="0" y="-47625"/>
                <a:ext cx="325642" cy="229282"/>
              </a:xfrm>
              <a:prstGeom prst="rect">
                <a:avLst/>
              </a:prstGeom>
            </p:spPr>
            <p:txBody>
              <a:bodyPr anchor="ctr" rtlCol="false" tIns="50800" lIns="50800" bIns="50800" rIns="50800"/>
              <a:lstStyle/>
              <a:p>
                <a:pPr algn="ctr">
                  <a:lnSpc>
                    <a:spcPts val="2940"/>
                  </a:lnSpc>
                </a:pPr>
              </a:p>
            </p:txBody>
          </p:sp>
        </p:grpSp>
        <p:sp>
          <p:nvSpPr>
            <p:cNvPr name="TextBox 6" id="6"/>
            <p:cNvSpPr txBox="true"/>
            <p:nvPr/>
          </p:nvSpPr>
          <p:spPr>
            <a:xfrm rot="0">
              <a:off x="305567" y="200105"/>
              <a:ext cx="1037426" cy="47180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TT Interphases Bold"/>
                  <a:ea typeface="TT Interphases Bold"/>
                  <a:cs typeface="TT Interphases Bold"/>
                  <a:sym typeface="TT Interphases Bold"/>
                </a:rPr>
                <a:t>01</a:t>
              </a:r>
            </a:p>
          </p:txBody>
        </p:sp>
      </p:grpSp>
      <p:sp>
        <p:nvSpPr>
          <p:cNvPr name="Freeform 7" id="7"/>
          <p:cNvSpPr/>
          <p:nvPr/>
        </p:nvSpPr>
        <p:spPr>
          <a:xfrm flipH="false" flipV="false" rot="0">
            <a:off x="1605014" y="9066766"/>
            <a:ext cx="296960" cy="383068"/>
          </a:xfrm>
          <a:custGeom>
            <a:avLst/>
            <a:gdLst/>
            <a:ahLst/>
            <a:cxnLst/>
            <a:rect r="r" b="b" t="t" l="l"/>
            <a:pathLst>
              <a:path h="383068" w="296960">
                <a:moveTo>
                  <a:pt x="0" y="0"/>
                </a:moveTo>
                <a:lnTo>
                  <a:pt x="296960" y="0"/>
                </a:lnTo>
                <a:lnTo>
                  <a:pt x="296960" y="383068"/>
                </a:lnTo>
                <a:lnTo>
                  <a:pt x="0" y="3830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8" id="8"/>
          <p:cNvGrpSpPr/>
          <p:nvPr/>
        </p:nvGrpSpPr>
        <p:grpSpPr>
          <a:xfrm rot="0">
            <a:off x="11084613" y="2025685"/>
            <a:ext cx="6174687" cy="6022425"/>
            <a:chOff x="0" y="0"/>
            <a:chExt cx="956621" cy="933031"/>
          </a:xfrm>
        </p:grpSpPr>
        <p:sp>
          <p:nvSpPr>
            <p:cNvPr name="Freeform 9" id="9"/>
            <p:cNvSpPr/>
            <p:nvPr/>
          </p:nvSpPr>
          <p:spPr>
            <a:xfrm flipH="false" flipV="false" rot="0">
              <a:off x="0" y="0"/>
              <a:ext cx="956621" cy="933031"/>
            </a:xfrm>
            <a:custGeom>
              <a:avLst/>
              <a:gdLst/>
              <a:ahLst/>
              <a:cxnLst/>
              <a:rect r="r" b="b" t="t" l="l"/>
              <a:pathLst>
                <a:path h="933031" w="956621">
                  <a:moveTo>
                    <a:pt x="37614" y="0"/>
                  </a:moveTo>
                  <a:lnTo>
                    <a:pt x="919006" y="0"/>
                  </a:lnTo>
                  <a:cubicBezTo>
                    <a:pt x="939780" y="0"/>
                    <a:pt x="956621" y="16841"/>
                    <a:pt x="956621" y="37614"/>
                  </a:cubicBezTo>
                  <a:lnTo>
                    <a:pt x="956621" y="895417"/>
                  </a:lnTo>
                  <a:cubicBezTo>
                    <a:pt x="956621" y="905393"/>
                    <a:pt x="952658" y="914960"/>
                    <a:pt x="945604" y="922014"/>
                  </a:cubicBezTo>
                  <a:cubicBezTo>
                    <a:pt x="938550" y="929068"/>
                    <a:pt x="928982" y="933031"/>
                    <a:pt x="919006" y="933031"/>
                  </a:cubicBezTo>
                  <a:lnTo>
                    <a:pt x="37614" y="933031"/>
                  </a:lnTo>
                  <a:cubicBezTo>
                    <a:pt x="16841" y="933031"/>
                    <a:pt x="0" y="916191"/>
                    <a:pt x="0" y="895417"/>
                  </a:cubicBezTo>
                  <a:lnTo>
                    <a:pt x="0" y="37614"/>
                  </a:lnTo>
                  <a:cubicBezTo>
                    <a:pt x="0" y="16841"/>
                    <a:pt x="16841" y="0"/>
                    <a:pt x="37614" y="0"/>
                  </a:cubicBezTo>
                  <a:close/>
                </a:path>
              </a:pathLst>
            </a:custGeom>
            <a:blipFill>
              <a:blip r:embed="rId4"/>
              <a:stretch>
                <a:fillRect l="0" t="-26896" r="0" b="-26896"/>
              </a:stretch>
            </a:blipFill>
          </p:spPr>
        </p:sp>
      </p:grpSp>
      <p:sp>
        <p:nvSpPr>
          <p:cNvPr name="TextBox 10" id="10"/>
          <p:cNvSpPr txBox="true"/>
          <p:nvPr/>
        </p:nvSpPr>
        <p:spPr>
          <a:xfrm rot="0">
            <a:off x="3776518" y="579060"/>
            <a:ext cx="6424378" cy="936625"/>
          </a:xfrm>
          <a:prstGeom prst="rect">
            <a:avLst/>
          </a:prstGeom>
        </p:spPr>
        <p:txBody>
          <a:bodyPr anchor="t" rtlCol="false" tIns="0" lIns="0" bIns="0" rIns="0">
            <a:spAutoFit/>
          </a:bodyPr>
          <a:lstStyle/>
          <a:p>
            <a:pPr algn="ctr">
              <a:lnSpc>
                <a:spcPts val="7699"/>
              </a:lnSpc>
              <a:spcBef>
                <a:spcPct val="0"/>
              </a:spcBef>
            </a:pPr>
            <a:r>
              <a:rPr lang="en-US" b="true" sz="5499">
                <a:solidFill>
                  <a:srgbClr val="FFFFFF"/>
                </a:solidFill>
                <a:latin typeface="TT Interphases Bold"/>
                <a:ea typeface="TT Interphases Bold"/>
                <a:cs typeface="TT Interphases Bold"/>
                <a:sym typeface="TT Interphases Bold"/>
              </a:rPr>
              <a:t>Digital Portfolio</a:t>
            </a:r>
          </a:p>
        </p:txBody>
      </p:sp>
      <p:sp>
        <p:nvSpPr>
          <p:cNvPr name="TextBox 11" id="11"/>
          <p:cNvSpPr txBox="true"/>
          <p:nvPr/>
        </p:nvSpPr>
        <p:spPr>
          <a:xfrm rot="0">
            <a:off x="516578" y="2827072"/>
            <a:ext cx="6472129" cy="705485"/>
          </a:xfrm>
          <a:prstGeom prst="rect">
            <a:avLst/>
          </a:prstGeom>
        </p:spPr>
        <p:txBody>
          <a:bodyPr anchor="t" rtlCol="false" tIns="0" lIns="0" bIns="0" rIns="0">
            <a:spAutoFit/>
          </a:bodyPr>
          <a:lstStyle/>
          <a:p>
            <a:pPr algn="ctr">
              <a:lnSpc>
                <a:spcPts val="5740"/>
              </a:lnSpc>
              <a:spcBef>
                <a:spcPct val="0"/>
              </a:spcBef>
            </a:pPr>
            <a:r>
              <a:rPr lang="en-US" b="true" sz="4100">
                <a:solidFill>
                  <a:srgbClr val="FFFFFF"/>
                </a:solidFill>
                <a:latin typeface="TT Interphases Bold"/>
                <a:ea typeface="TT Interphases Bold"/>
                <a:cs typeface="TT Interphases Bold"/>
                <a:sym typeface="TT Interphases Bold"/>
              </a:rPr>
              <a:t> STUDENT NAME: GURU M</a:t>
            </a:r>
          </a:p>
        </p:txBody>
      </p:sp>
      <p:sp>
        <p:nvSpPr>
          <p:cNvPr name="TextBox 12" id="12"/>
          <p:cNvSpPr txBox="true"/>
          <p:nvPr/>
        </p:nvSpPr>
        <p:spPr>
          <a:xfrm rot="0">
            <a:off x="-1295683" y="3744790"/>
            <a:ext cx="13679914" cy="563880"/>
          </a:xfrm>
          <a:prstGeom prst="rect">
            <a:avLst/>
          </a:prstGeom>
        </p:spPr>
        <p:txBody>
          <a:bodyPr anchor="t" rtlCol="false" tIns="0" lIns="0" bIns="0" rIns="0">
            <a:spAutoFit/>
          </a:bodyPr>
          <a:lstStyle/>
          <a:p>
            <a:pPr algn="ctr">
              <a:lnSpc>
                <a:spcPts val="4620"/>
              </a:lnSpc>
              <a:spcBef>
                <a:spcPct val="0"/>
              </a:spcBef>
            </a:pPr>
            <a:r>
              <a:rPr lang="en-US" b="true" sz="3300">
                <a:solidFill>
                  <a:srgbClr val="FFFFFF"/>
                </a:solidFill>
                <a:latin typeface="TT Interphases Bold"/>
                <a:ea typeface="TT Interphases Bold"/>
                <a:cs typeface="TT Interphases Bold"/>
                <a:sym typeface="TT Interphases Bold"/>
              </a:rPr>
              <a:t>REGISTER NO AND NMID:asunm1112401111033009</a:t>
            </a:r>
          </a:p>
        </p:txBody>
      </p:sp>
      <p:sp>
        <p:nvSpPr>
          <p:cNvPr name="TextBox 13" id="13"/>
          <p:cNvSpPr txBox="true"/>
          <p:nvPr/>
        </p:nvSpPr>
        <p:spPr>
          <a:xfrm rot="0">
            <a:off x="-4277508" y="4473018"/>
            <a:ext cx="13679914" cy="563880"/>
          </a:xfrm>
          <a:prstGeom prst="rect">
            <a:avLst/>
          </a:prstGeom>
        </p:spPr>
        <p:txBody>
          <a:bodyPr anchor="t" rtlCol="false" tIns="0" lIns="0" bIns="0" rIns="0">
            <a:spAutoFit/>
          </a:bodyPr>
          <a:lstStyle/>
          <a:p>
            <a:pPr algn="ctr">
              <a:lnSpc>
                <a:spcPts val="4620"/>
              </a:lnSpc>
              <a:spcBef>
                <a:spcPct val="0"/>
              </a:spcBef>
            </a:pPr>
            <a:r>
              <a:rPr lang="en-US" b="true" sz="3300">
                <a:solidFill>
                  <a:srgbClr val="FFFFFF"/>
                </a:solidFill>
                <a:latin typeface="TT Interphases Bold"/>
                <a:ea typeface="TT Interphases Bold"/>
                <a:cs typeface="TT Interphases Bold"/>
                <a:sym typeface="TT Interphases Bold"/>
              </a:rPr>
              <a:t>DEPARTMENT: BCA</a:t>
            </a:r>
          </a:p>
        </p:txBody>
      </p:sp>
      <p:sp>
        <p:nvSpPr>
          <p:cNvPr name="TextBox 14" id="14"/>
          <p:cNvSpPr txBox="true"/>
          <p:nvPr/>
        </p:nvSpPr>
        <p:spPr>
          <a:xfrm rot="0">
            <a:off x="-774221" y="5246448"/>
            <a:ext cx="13679914" cy="563880"/>
          </a:xfrm>
          <a:prstGeom prst="rect">
            <a:avLst/>
          </a:prstGeom>
        </p:spPr>
        <p:txBody>
          <a:bodyPr anchor="t" rtlCol="false" tIns="0" lIns="0" bIns="0" rIns="0">
            <a:spAutoFit/>
          </a:bodyPr>
          <a:lstStyle/>
          <a:p>
            <a:pPr algn="ctr">
              <a:lnSpc>
                <a:spcPts val="4620"/>
              </a:lnSpc>
              <a:spcBef>
                <a:spcPct val="0"/>
              </a:spcBef>
            </a:pPr>
            <a:r>
              <a:rPr lang="en-US" b="true" sz="3300">
                <a:solidFill>
                  <a:srgbClr val="FFFFFF"/>
                </a:solidFill>
                <a:latin typeface="TT Interphases Bold"/>
                <a:ea typeface="TT Interphases Bold"/>
                <a:cs typeface="TT Interphases Bold"/>
                <a:sym typeface="TT Interphases Bold"/>
              </a:rPr>
              <a:t>COLLEGE: L. N. Government College, Madras university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263618" y="2949929"/>
            <a:ext cx="5948976" cy="5829559"/>
          </a:xfrm>
          <a:custGeom>
            <a:avLst/>
            <a:gdLst/>
            <a:ahLst/>
            <a:cxnLst/>
            <a:rect r="r" b="b" t="t" l="l"/>
            <a:pathLst>
              <a:path h="5829559" w="5948976">
                <a:moveTo>
                  <a:pt x="0" y="0"/>
                </a:moveTo>
                <a:lnTo>
                  <a:pt x="5948975" y="0"/>
                </a:lnTo>
                <a:lnTo>
                  <a:pt x="5948975" y="5829558"/>
                </a:lnTo>
                <a:lnTo>
                  <a:pt x="0" y="5829558"/>
                </a:lnTo>
                <a:lnTo>
                  <a:pt x="0" y="0"/>
                </a:lnTo>
                <a:close/>
              </a:path>
            </a:pathLst>
          </a:custGeom>
          <a:blipFill>
            <a:blip r:embed="rId2"/>
            <a:stretch>
              <a:fillRect l="0" t="-113978" r="0" b="-12795"/>
            </a:stretch>
          </a:blipFill>
        </p:spPr>
      </p:sp>
      <p:sp>
        <p:nvSpPr>
          <p:cNvPr name="Freeform 3" id="3"/>
          <p:cNvSpPr/>
          <p:nvPr/>
        </p:nvSpPr>
        <p:spPr>
          <a:xfrm flipH="false" flipV="false" rot="0">
            <a:off x="1028700" y="2949929"/>
            <a:ext cx="3469933" cy="5829559"/>
          </a:xfrm>
          <a:custGeom>
            <a:avLst/>
            <a:gdLst/>
            <a:ahLst/>
            <a:cxnLst/>
            <a:rect r="r" b="b" t="t" l="l"/>
            <a:pathLst>
              <a:path h="5829559" w="3469933">
                <a:moveTo>
                  <a:pt x="0" y="0"/>
                </a:moveTo>
                <a:lnTo>
                  <a:pt x="3469933" y="0"/>
                </a:lnTo>
                <a:lnTo>
                  <a:pt x="3469933" y="5829558"/>
                </a:lnTo>
                <a:lnTo>
                  <a:pt x="0" y="5829558"/>
                </a:lnTo>
                <a:lnTo>
                  <a:pt x="0" y="0"/>
                </a:lnTo>
                <a:close/>
              </a:path>
            </a:pathLst>
          </a:custGeom>
          <a:blipFill>
            <a:blip r:embed="rId3"/>
            <a:stretch>
              <a:fillRect l="-7512" t="-52148" r="-7512" b="0"/>
            </a:stretch>
          </a:blipFill>
        </p:spPr>
      </p:sp>
      <p:sp>
        <p:nvSpPr>
          <p:cNvPr name="Freeform 4" id="4"/>
          <p:cNvSpPr/>
          <p:nvPr/>
        </p:nvSpPr>
        <p:spPr>
          <a:xfrm flipH="false" flipV="false" rot="0">
            <a:off x="11974593" y="2949929"/>
            <a:ext cx="3745607" cy="5829559"/>
          </a:xfrm>
          <a:custGeom>
            <a:avLst/>
            <a:gdLst/>
            <a:ahLst/>
            <a:cxnLst/>
            <a:rect r="r" b="b" t="t" l="l"/>
            <a:pathLst>
              <a:path h="5829559" w="3745607">
                <a:moveTo>
                  <a:pt x="0" y="0"/>
                </a:moveTo>
                <a:lnTo>
                  <a:pt x="3745607" y="0"/>
                </a:lnTo>
                <a:lnTo>
                  <a:pt x="3745607" y="5829558"/>
                </a:lnTo>
                <a:lnTo>
                  <a:pt x="0" y="5829558"/>
                </a:lnTo>
                <a:lnTo>
                  <a:pt x="0" y="0"/>
                </a:lnTo>
                <a:close/>
              </a:path>
            </a:pathLst>
          </a:custGeom>
          <a:blipFill>
            <a:blip r:embed="rId4"/>
            <a:stretch>
              <a:fillRect l="0" t="-42782" r="0" b="0"/>
            </a:stretch>
          </a:blipFill>
        </p:spPr>
      </p:sp>
      <p:sp>
        <p:nvSpPr>
          <p:cNvPr name="TextBox 5" id="5"/>
          <p:cNvSpPr txBox="true"/>
          <p:nvPr/>
        </p:nvSpPr>
        <p:spPr>
          <a:xfrm rot="0">
            <a:off x="635292" y="483235"/>
            <a:ext cx="11155291" cy="986155"/>
          </a:xfrm>
          <a:prstGeom prst="rect">
            <a:avLst/>
          </a:prstGeom>
        </p:spPr>
        <p:txBody>
          <a:bodyPr anchor="t" rtlCol="false" tIns="0" lIns="0" bIns="0" rIns="0">
            <a:spAutoFit/>
          </a:bodyPr>
          <a:lstStyle/>
          <a:p>
            <a:pPr algn="ctr">
              <a:lnSpc>
                <a:spcPts val="8119"/>
              </a:lnSpc>
              <a:spcBef>
                <a:spcPct val="0"/>
              </a:spcBef>
            </a:pPr>
            <a:r>
              <a:rPr lang="en-US" sz="5799">
                <a:solidFill>
                  <a:srgbClr val="FFFFFF"/>
                </a:solidFill>
                <a:latin typeface="League Spartan"/>
                <a:ea typeface="League Spartan"/>
                <a:cs typeface="League Spartan"/>
                <a:sym typeface="League Spartan"/>
              </a:rPr>
              <a:t>RESULTS AND SCREENSHOTS</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390710" y="238760"/>
            <a:ext cx="9534710" cy="1417954"/>
          </a:xfrm>
          <a:prstGeom prst="rect">
            <a:avLst/>
          </a:prstGeom>
        </p:spPr>
        <p:txBody>
          <a:bodyPr anchor="t" rtlCol="false" tIns="0" lIns="0" bIns="0" rIns="0">
            <a:spAutoFit/>
          </a:bodyPr>
          <a:lstStyle/>
          <a:p>
            <a:pPr algn="ctr">
              <a:lnSpc>
                <a:spcPts val="11620"/>
              </a:lnSpc>
              <a:spcBef>
                <a:spcPct val="0"/>
              </a:spcBef>
            </a:pPr>
            <a:r>
              <a:rPr lang="en-US" sz="8300">
                <a:solidFill>
                  <a:srgbClr val="FFFFFF"/>
                </a:solidFill>
                <a:latin typeface="League Spartan"/>
                <a:ea typeface="League Spartan"/>
                <a:cs typeface="League Spartan"/>
                <a:sym typeface="League Spartan"/>
              </a:rPr>
              <a:t>CONCLUSION</a:t>
            </a:r>
          </a:p>
        </p:txBody>
      </p:sp>
      <p:sp>
        <p:nvSpPr>
          <p:cNvPr name="TextBox 3" id="3"/>
          <p:cNvSpPr txBox="true"/>
          <p:nvPr/>
        </p:nvSpPr>
        <p:spPr>
          <a:xfrm rot="0">
            <a:off x="833571" y="2511640"/>
            <a:ext cx="16425729" cy="6314440"/>
          </a:xfrm>
          <a:prstGeom prst="rect">
            <a:avLst/>
          </a:prstGeom>
        </p:spPr>
        <p:txBody>
          <a:bodyPr anchor="t" rtlCol="false" tIns="0" lIns="0" bIns="0" rIns="0">
            <a:spAutoFit/>
          </a:bodyPr>
          <a:lstStyle/>
          <a:p>
            <a:pPr algn="ctr">
              <a:lnSpc>
                <a:spcPts val="2659"/>
              </a:lnSpc>
            </a:pPr>
            <a:r>
              <a:rPr lang="en-US" sz="1899" u="sng">
                <a:solidFill>
                  <a:srgbClr val="FFFFFF"/>
                </a:solidFill>
                <a:latin typeface="League Spartan"/>
                <a:ea typeface="League Spartan"/>
                <a:cs typeface="League Spartan"/>
                <a:sym typeface="League Spartan"/>
              </a:rPr>
              <a:t>A digital portfolio is a modern replacement for traditional resumes.</a:t>
            </a:r>
          </a:p>
          <a:p>
            <a:pPr algn="ctr">
              <a:lnSpc>
                <a:spcPts val="2659"/>
              </a:lnSpc>
            </a:pPr>
          </a:p>
          <a:p>
            <a:pPr algn="ctr">
              <a:lnSpc>
                <a:spcPts val="2659"/>
              </a:lnSpc>
            </a:pPr>
            <a:r>
              <a:rPr lang="en-US" sz="1899" u="sng">
                <a:solidFill>
                  <a:srgbClr val="FFFFFF"/>
                </a:solidFill>
                <a:latin typeface="League Spartan"/>
                <a:ea typeface="League Spartan"/>
                <a:cs typeface="League Spartan"/>
                <a:sym typeface="League Spartan"/>
              </a:rPr>
              <a:t>It provides an interactive and professional identity.</a:t>
            </a:r>
          </a:p>
          <a:p>
            <a:pPr algn="ctr">
              <a:lnSpc>
                <a:spcPts val="2659"/>
              </a:lnSpc>
            </a:pPr>
          </a:p>
          <a:p>
            <a:pPr algn="ctr">
              <a:lnSpc>
                <a:spcPts val="2659"/>
              </a:lnSpc>
            </a:pPr>
            <a:r>
              <a:rPr lang="en-US" sz="1899" u="sng">
                <a:solidFill>
                  <a:srgbClr val="FFFFFF"/>
                </a:solidFill>
                <a:latin typeface="League Spartan"/>
                <a:ea typeface="League Spartan"/>
                <a:cs typeface="League Spartan"/>
                <a:sym typeface="League Spartan"/>
              </a:rPr>
              <a:t>The project demonstrates knowledge of HTML, CSS, and JavaScript.</a:t>
            </a:r>
          </a:p>
          <a:p>
            <a:pPr algn="ctr">
              <a:lnSpc>
                <a:spcPts val="2659"/>
              </a:lnSpc>
            </a:pPr>
          </a:p>
          <a:p>
            <a:pPr algn="ctr">
              <a:lnSpc>
                <a:spcPts val="2659"/>
              </a:lnSpc>
            </a:pPr>
            <a:r>
              <a:rPr lang="en-US" sz="1899" u="sng">
                <a:solidFill>
                  <a:srgbClr val="FFFFFF"/>
                </a:solidFill>
                <a:latin typeface="League Spartan"/>
                <a:ea typeface="League Spartan"/>
                <a:cs typeface="League Spartan"/>
                <a:sym typeface="League Spartan"/>
              </a:rPr>
              <a:t>It shows the ability to design and develop responsive websites.</a:t>
            </a:r>
          </a:p>
          <a:p>
            <a:pPr algn="ctr">
              <a:lnSpc>
                <a:spcPts val="2659"/>
              </a:lnSpc>
            </a:pPr>
          </a:p>
          <a:p>
            <a:pPr algn="ctr">
              <a:lnSpc>
                <a:spcPts val="2659"/>
              </a:lnSpc>
            </a:pPr>
            <a:r>
              <a:rPr lang="en-US" sz="1899" u="sng">
                <a:solidFill>
                  <a:srgbClr val="FFFFFF"/>
                </a:solidFill>
                <a:latin typeface="League Spartan"/>
                <a:ea typeface="League Spartan"/>
                <a:cs typeface="League Spartan"/>
                <a:sym typeface="League Spartan"/>
              </a:rPr>
              <a:t>The portfolio highlights achievements, skills, and real-world projects</a:t>
            </a:r>
          </a:p>
          <a:p>
            <a:pPr algn="ctr">
              <a:lnSpc>
                <a:spcPts val="2659"/>
              </a:lnSpc>
            </a:pPr>
          </a:p>
          <a:p>
            <a:pPr algn="ctr">
              <a:lnSpc>
                <a:spcPts val="2659"/>
              </a:lnSpc>
            </a:pPr>
            <a:r>
              <a:rPr lang="en-US" sz="1899" u="sng">
                <a:solidFill>
                  <a:srgbClr val="FFFFFF"/>
                </a:solidFill>
                <a:latin typeface="League Spartan"/>
                <a:ea typeface="League Spartan"/>
                <a:cs typeface="League Spartan"/>
                <a:sym typeface="League Spartan"/>
              </a:rPr>
              <a:t>It is useful for students, job seekers, freelancers, and professionals.</a:t>
            </a:r>
          </a:p>
          <a:p>
            <a:pPr algn="ctr">
              <a:lnSpc>
                <a:spcPts val="2659"/>
              </a:lnSpc>
            </a:pPr>
          </a:p>
          <a:p>
            <a:pPr algn="ctr">
              <a:lnSpc>
                <a:spcPts val="2659"/>
              </a:lnSpc>
            </a:pPr>
            <a:r>
              <a:rPr lang="en-US" sz="1899" u="sng">
                <a:solidFill>
                  <a:srgbClr val="FFFFFF"/>
                </a:solidFill>
                <a:latin typeface="League Spartan"/>
                <a:ea typeface="League Spartan"/>
                <a:cs typeface="League Spartan"/>
                <a:sym typeface="League Spartan"/>
              </a:rPr>
              <a:t>Recruiters and clients gain confidence by seeing actual work samples.</a:t>
            </a:r>
          </a:p>
          <a:p>
            <a:pPr algn="ctr">
              <a:lnSpc>
                <a:spcPts val="2659"/>
              </a:lnSpc>
            </a:pPr>
          </a:p>
          <a:p>
            <a:pPr algn="ctr">
              <a:lnSpc>
                <a:spcPts val="2659"/>
              </a:lnSpc>
            </a:pPr>
            <a:r>
              <a:rPr lang="en-US" sz="1899" u="sng">
                <a:solidFill>
                  <a:srgbClr val="FFFFFF"/>
                </a:solidFill>
                <a:latin typeface="League Spartan"/>
                <a:ea typeface="League Spartan"/>
                <a:cs typeface="League Spartan"/>
                <a:sym typeface="League Spartan"/>
              </a:rPr>
              <a:t>The portfolio boosts career opportunities and academic visibility.</a:t>
            </a:r>
          </a:p>
          <a:p>
            <a:pPr algn="ctr">
              <a:lnSpc>
                <a:spcPts val="2659"/>
              </a:lnSpc>
            </a:pPr>
          </a:p>
          <a:p>
            <a:pPr algn="ctr">
              <a:lnSpc>
                <a:spcPts val="2659"/>
              </a:lnSpc>
            </a:pPr>
            <a:r>
              <a:rPr lang="en-US" sz="1899" u="sng">
                <a:solidFill>
                  <a:srgbClr val="FFFFFF"/>
                </a:solidFill>
                <a:latin typeface="League Spartan"/>
                <a:ea typeface="League Spartan"/>
                <a:cs typeface="League Spartan"/>
                <a:sym typeface="League Spartan"/>
              </a:rPr>
              <a:t>It leaves a lasting positive impression on potential employers.</a:t>
            </a:r>
          </a:p>
          <a:p>
            <a:pPr algn="ctr">
              <a:lnSpc>
                <a:spcPts val="2659"/>
              </a:lnSpc>
            </a:pPr>
          </a:p>
          <a:p>
            <a:pPr algn="ctr">
              <a:lnSpc>
                <a:spcPts val="2659"/>
              </a:lnSpc>
              <a:spcBef>
                <a:spcPct val="0"/>
              </a:spcBef>
            </a:pPr>
            <a:r>
              <a:rPr lang="en-US" sz="1899" u="sng">
                <a:solidFill>
                  <a:srgbClr val="FFFFFF"/>
                </a:solidFill>
                <a:latin typeface="League Spartan"/>
                <a:ea typeface="League Spartan"/>
                <a:cs typeface="League Spartan"/>
                <a:sym typeface="League Spartan"/>
              </a:rPr>
              <a:t>In conclusion, a digital portfolio is a gateway to success in the digital age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022880" y="683835"/>
            <a:ext cx="1236420" cy="689730"/>
            <a:chOff x="0" y="0"/>
            <a:chExt cx="1648561" cy="919640"/>
          </a:xfrm>
        </p:grpSpPr>
        <p:grpSp>
          <p:nvGrpSpPr>
            <p:cNvPr name="Group 3" id="3"/>
            <p:cNvGrpSpPr/>
            <p:nvPr/>
          </p:nvGrpSpPr>
          <p:grpSpPr>
            <a:xfrm rot="0">
              <a:off x="0" y="0"/>
              <a:ext cx="1648561" cy="919640"/>
              <a:chOff x="0" y="0"/>
              <a:chExt cx="325642" cy="181657"/>
            </a:xfrm>
          </p:grpSpPr>
          <p:sp>
            <p:nvSpPr>
              <p:cNvPr name="Freeform 4" id="4"/>
              <p:cNvSpPr/>
              <p:nvPr/>
            </p:nvSpPr>
            <p:spPr>
              <a:xfrm flipH="false" flipV="false" rot="0">
                <a:off x="0" y="0"/>
                <a:ext cx="325642" cy="181657"/>
              </a:xfrm>
              <a:custGeom>
                <a:avLst/>
                <a:gdLst/>
                <a:ahLst/>
                <a:cxnLst/>
                <a:rect r="r" b="b" t="t" l="l"/>
                <a:pathLst>
                  <a:path h="181657" w="325642">
                    <a:moveTo>
                      <a:pt x="90829" y="0"/>
                    </a:moveTo>
                    <a:lnTo>
                      <a:pt x="234813" y="0"/>
                    </a:lnTo>
                    <a:cubicBezTo>
                      <a:pt x="284976" y="0"/>
                      <a:pt x="325642" y="40665"/>
                      <a:pt x="325642" y="90829"/>
                    </a:cubicBezTo>
                    <a:lnTo>
                      <a:pt x="325642" y="90829"/>
                    </a:lnTo>
                    <a:cubicBezTo>
                      <a:pt x="325642" y="140992"/>
                      <a:pt x="284976" y="181657"/>
                      <a:pt x="234813" y="181657"/>
                    </a:cubicBezTo>
                    <a:lnTo>
                      <a:pt x="90829" y="181657"/>
                    </a:lnTo>
                    <a:cubicBezTo>
                      <a:pt x="40665" y="181657"/>
                      <a:pt x="0" y="140992"/>
                      <a:pt x="0" y="90829"/>
                    </a:cubicBezTo>
                    <a:lnTo>
                      <a:pt x="0" y="90829"/>
                    </a:lnTo>
                    <a:cubicBezTo>
                      <a:pt x="0" y="40665"/>
                      <a:pt x="40665" y="0"/>
                      <a:pt x="90829" y="0"/>
                    </a:cubicBezTo>
                    <a:close/>
                  </a:path>
                </a:pathLst>
              </a:custGeom>
              <a:solidFill>
                <a:srgbClr val="000000">
                  <a:alpha val="0"/>
                </a:srgbClr>
              </a:solidFill>
              <a:ln w="28575" cap="rnd">
                <a:solidFill>
                  <a:srgbClr val="FFFFFF"/>
                </a:solidFill>
                <a:prstDash val="solid"/>
                <a:round/>
              </a:ln>
            </p:spPr>
          </p:sp>
          <p:sp>
            <p:nvSpPr>
              <p:cNvPr name="TextBox 5" id="5"/>
              <p:cNvSpPr txBox="true"/>
              <p:nvPr/>
            </p:nvSpPr>
            <p:spPr>
              <a:xfrm>
                <a:off x="0" y="-47625"/>
                <a:ext cx="325642" cy="229282"/>
              </a:xfrm>
              <a:prstGeom prst="rect">
                <a:avLst/>
              </a:prstGeom>
            </p:spPr>
            <p:txBody>
              <a:bodyPr anchor="ctr" rtlCol="false" tIns="50800" lIns="50800" bIns="50800" rIns="50800"/>
              <a:lstStyle/>
              <a:p>
                <a:pPr algn="ctr">
                  <a:lnSpc>
                    <a:spcPts val="2940"/>
                  </a:lnSpc>
                </a:pPr>
              </a:p>
            </p:txBody>
          </p:sp>
        </p:grpSp>
        <p:sp>
          <p:nvSpPr>
            <p:cNvPr name="TextBox 6" id="6"/>
            <p:cNvSpPr txBox="true"/>
            <p:nvPr/>
          </p:nvSpPr>
          <p:spPr>
            <a:xfrm rot="0">
              <a:off x="305567" y="200105"/>
              <a:ext cx="1037426" cy="471805"/>
            </a:xfrm>
            <a:prstGeom prst="rect">
              <a:avLst/>
            </a:prstGeom>
          </p:spPr>
          <p:txBody>
            <a:bodyPr anchor="t" rtlCol="false" tIns="0" lIns="0" bIns="0" rIns="0">
              <a:spAutoFit/>
            </a:bodyPr>
            <a:lstStyle/>
            <a:p>
              <a:pPr algn="ctr">
                <a:lnSpc>
                  <a:spcPts val="2940"/>
                </a:lnSpc>
                <a:spcBef>
                  <a:spcPct val="0"/>
                </a:spcBef>
              </a:pPr>
              <a:r>
                <a:rPr lang="en-US" b="true" sz="2100">
                  <a:solidFill>
                    <a:srgbClr val="FFFFFF"/>
                  </a:solidFill>
                  <a:latin typeface="TT Interphases Bold"/>
                  <a:ea typeface="TT Interphases Bold"/>
                  <a:cs typeface="TT Interphases Bold"/>
                  <a:sym typeface="TT Interphases Bold"/>
                </a:rPr>
                <a:t>02</a:t>
              </a:r>
            </a:p>
          </p:txBody>
        </p:sp>
      </p:grpSp>
      <p:grpSp>
        <p:nvGrpSpPr>
          <p:cNvPr name="Group 7" id="7"/>
          <p:cNvGrpSpPr/>
          <p:nvPr/>
        </p:nvGrpSpPr>
        <p:grpSpPr>
          <a:xfrm rot="0">
            <a:off x="13092474" y="2025685"/>
            <a:ext cx="4166826" cy="7577479"/>
            <a:chOff x="0" y="0"/>
            <a:chExt cx="645550" cy="1173950"/>
          </a:xfrm>
        </p:grpSpPr>
        <p:sp>
          <p:nvSpPr>
            <p:cNvPr name="Freeform 8" id="8"/>
            <p:cNvSpPr/>
            <p:nvPr/>
          </p:nvSpPr>
          <p:spPr>
            <a:xfrm flipH="false" flipV="false" rot="0">
              <a:off x="0" y="0"/>
              <a:ext cx="645550" cy="1173950"/>
            </a:xfrm>
            <a:custGeom>
              <a:avLst/>
              <a:gdLst/>
              <a:ahLst/>
              <a:cxnLst/>
              <a:rect r="r" b="b" t="t" l="l"/>
              <a:pathLst>
                <a:path h="1173950" w="645550">
                  <a:moveTo>
                    <a:pt x="55740" y="0"/>
                  </a:moveTo>
                  <a:lnTo>
                    <a:pt x="589811" y="0"/>
                  </a:lnTo>
                  <a:cubicBezTo>
                    <a:pt x="620595" y="0"/>
                    <a:pt x="645550" y="24956"/>
                    <a:pt x="645550" y="55740"/>
                  </a:cubicBezTo>
                  <a:lnTo>
                    <a:pt x="645550" y="1118210"/>
                  </a:lnTo>
                  <a:cubicBezTo>
                    <a:pt x="645550" y="1148994"/>
                    <a:pt x="620595" y="1173950"/>
                    <a:pt x="589811" y="1173950"/>
                  </a:cubicBezTo>
                  <a:lnTo>
                    <a:pt x="55740" y="1173950"/>
                  </a:lnTo>
                  <a:cubicBezTo>
                    <a:pt x="24956" y="1173950"/>
                    <a:pt x="0" y="1148994"/>
                    <a:pt x="0" y="1118210"/>
                  </a:cubicBezTo>
                  <a:lnTo>
                    <a:pt x="0" y="55740"/>
                  </a:lnTo>
                  <a:cubicBezTo>
                    <a:pt x="0" y="24956"/>
                    <a:pt x="24956" y="0"/>
                    <a:pt x="55740" y="0"/>
                  </a:cubicBezTo>
                  <a:close/>
                </a:path>
              </a:pathLst>
            </a:custGeom>
            <a:blipFill>
              <a:blip r:embed="rId2"/>
              <a:stretch>
                <a:fillRect l="-10579" t="0" r="-10579" b="0"/>
              </a:stretch>
            </a:blipFill>
          </p:spPr>
        </p:sp>
      </p:grpSp>
      <p:grpSp>
        <p:nvGrpSpPr>
          <p:cNvPr name="Group 9" id="9"/>
          <p:cNvGrpSpPr/>
          <p:nvPr/>
        </p:nvGrpSpPr>
        <p:grpSpPr>
          <a:xfrm rot="0">
            <a:off x="8465422" y="2025685"/>
            <a:ext cx="4166826" cy="7577479"/>
            <a:chOff x="0" y="0"/>
            <a:chExt cx="645550" cy="1173950"/>
          </a:xfrm>
        </p:grpSpPr>
        <p:sp>
          <p:nvSpPr>
            <p:cNvPr name="Freeform 10" id="10"/>
            <p:cNvSpPr/>
            <p:nvPr/>
          </p:nvSpPr>
          <p:spPr>
            <a:xfrm flipH="false" flipV="false" rot="0">
              <a:off x="0" y="0"/>
              <a:ext cx="645550" cy="1173950"/>
            </a:xfrm>
            <a:custGeom>
              <a:avLst/>
              <a:gdLst/>
              <a:ahLst/>
              <a:cxnLst/>
              <a:rect r="r" b="b" t="t" l="l"/>
              <a:pathLst>
                <a:path h="1173950" w="645550">
                  <a:moveTo>
                    <a:pt x="55740" y="0"/>
                  </a:moveTo>
                  <a:lnTo>
                    <a:pt x="589811" y="0"/>
                  </a:lnTo>
                  <a:cubicBezTo>
                    <a:pt x="620595" y="0"/>
                    <a:pt x="645550" y="24956"/>
                    <a:pt x="645550" y="55740"/>
                  </a:cubicBezTo>
                  <a:lnTo>
                    <a:pt x="645550" y="1118210"/>
                  </a:lnTo>
                  <a:cubicBezTo>
                    <a:pt x="645550" y="1148994"/>
                    <a:pt x="620595" y="1173950"/>
                    <a:pt x="589811" y="1173950"/>
                  </a:cubicBezTo>
                  <a:lnTo>
                    <a:pt x="55740" y="1173950"/>
                  </a:lnTo>
                  <a:cubicBezTo>
                    <a:pt x="24956" y="1173950"/>
                    <a:pt x="0" y="1148994"/>
                    <a:pt x="0" y="1118210"/>
                  </a:cubicBezTo>
                  <a:lnTo>
                    <a:pt x="0" y="55740"/>
                  </a:lnTo>
                  <a:cubicBezTo>
                    <a:pt x="0" y="24956"/>
                    <a:pt x="24956" y="0"/>
                    <a:pt x="55740" y="0"/>
                  </a:cubicBezTo>
                  <a:close/>
                </a:path>
              </a:pathLst>
            </a:custGeom>
            <a:blipFill>
              <a:blip r:embed="rId3"/>
              <a:stretch>
                <a:fillRect l="-10617" t="0" r="-10617" b="0"/>
              </a:stretch>
            </a:blipFill>
          </p:spPr>
        </p:sp>
      </p:grpSp>
      <p:sp>
        <p:nvSpPr>
          <p:cNvPr name="TextBox 11" id="11"/>
          <p:cNvSpPr txBox="true"/>
          <p:nvPr/>
        </p:nvSpPr>
        <p:spPr>
          <a:xfrm rot="0">
            <a:off x="1028700" y="502980"/>
            <a:ext cx="4789776" cy="870585"/>
          </a:xfrm>
          <a:prstGeom prst="rect">
            <a:avLst/>
          </a:prstGeom>
        </p:spPr>
        <p:txBody>
          <a:bodyPr anchor="t" rtlCol="false" tIns="0" lIns="0" bIns="0" rIns="0">
            <a:spAutoFit/>
          </a:bodyPr>
          <a:lstStyle/>
          <a:p>
            <a:pPr algn="ctr">
              <a:lnSpc>
                <a:spcPts val="7139"/>
              </a:lnSpc>
              <a:spcBef>
                <a:spcPct val="0"/>
              </a:spcBef>
            </a:pPr>
            <a:r>
              <a:rPr lang="en-US" b="true" sz="5100">
                <a:solidFill>
                  <a:srgbClr val="FFFFFF"/>
                </a:solidFill>
                <a:latin typeface="TT Interphases Bold"/>
                <a:ea typeface="TT Interphases Bold"/>
                <a:cs typeface="TT Interphases Bold"/>
                <a:sym typeface="TT Interphases Bold"/>
              </a:rPr>
              <a:t>PROJECT TITLE</a:t>
            </a:r>
          </a:p>
        </p:txBody>
      </p:sp>
      <p:sp>
        <p:nvSpPr>
          <p:cNvPr name="TextBox 12" id="12"/>
          <p:cNvSpPr txBox="true"/>
          <p:nvPr/>
        </p:nvSpPr>
        <p:spPr>
          <a:xfrm rot="0">
            <a:off x="86074" y="4458335"/>
            <a:ext cx="7922148" cy="1303655"/>
          </a:xfrm>
          <a:prstGeom prst="rect">
            <a:avLst/>
          </a:prstGeom>
        </p:spPr>
        <p:txBody>
          <a:bodyPr anchor="t" rtlCol="false" tIns="0" lIns="0" bIns="0" rIns="0">
            <a:spAutoFit/>
          </a:bodyPr>
          <a:lstStyle/>
          <a:p>
            <a:pPr algn="ctr">
              <a:lnSpc>
                <a:spcPts val="5320"/>
              </a:lnSpc>
              <a:spcBef>
                <a:spcPct val="0"/>
              </a:spcBef>
            </a:pPr>
            <a:r>
              <a:rPr lang="en-US" b="true" sz="3800">
                <a:solidFill>
                  <a:srgbClr val="FFFFFF"/>
                </a:solidFill>
                <a:latin typeface="TT Interphases Bold"/>
                <a:ea typeface="TT Interphases Bold"/>
                <a:cs typeface="TT Interphases Bold"/>
                <a:sym typeface="TT Interphases Bold"/>
              </a:rPr>
              <a:t>Digital Portfolio using fornt end web development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4861" t="-7683" r="0" b="-6667"/>
            </a:stretch>
          </a:blipFill>
        </p:spPr>
      </p:sp>
      <p:sp>
        <p:nvSpPr>
          <p:cNvPr name="TextBox 3" id="3"/>
          <p:cNvSpPr txBox="true"/>
          <p:nvPr/>
        </p:nvSpPr>
        <p:spPr>
          <a:xfrm rot="0">
            <a:off x="1028700" y="521910"/>
            <a:ext cx="4458241" cy="1450976"/>
          </a:xfrm>
          <a:prstGeom prst="rect">
            <a:avLst/>
          </a:prstGeom>
        </p:spPr>
        <p:txBody>
          <a:bodyPr anchor="t" rtlCol="false" tIns="0" lIns="0" bIns="0" rIns="0">
            <a:spAutoFit/>
          </a:bodyPr>
          <a:lstStyle/>
          <a:p>
            <a:pPr algn="ctr">
              <a:lnSpc>
                <a:spcPts val="11899"/>
              </a:lnSpc>
              <a:spcBef>
                <a:spcPct val="0"/>
              </a:spcBef>
            </a:pPr>
            <a:r>
              <a:rPr lang="en-US" b="true" sz="8499">
                <a:solidFill>
                  <a:srgbClr val="FFFFFF"/>
                </a:solidFill>
                <a:latin typeface="TT Interphases Bold"/>
                <a:ea typeface="TT Interphases Bold"/>
                <a:cs typeface="TT Interphases Bold"/>
                <a:sym typeface="TT Interphases Bold"/>
              </a:rPr>
              <a:t>AGENDA</a:t>
            </a:r>
          </a:p>
        </p:txBody>
      </p:sp>
      <p:sp>
        <p:nvSpPr>
          <p:cNvPr name="TextBox 4" id="4"/>
          <p:cNvSpPr txBox="true"/>
          <p:nvPr/>
        </p:nvSpPr>
        <p:spPr>
          <a:xfrm rot="0">
            <a:off x="6866551" y="1925261"/>
            <a:ext cx="4554898" cy="7753985"/>
          </a:xfrm>
          <a:prstGeom prst="rect">
            <a:avLst/>
          </a:prstGeom>
        </p:spPr>
        <p:txBody>
          <a:bodyPr anchor="t" rtlCol="false" tIns="0" lIns="0" bIns="0" rIns="0">
            <a:spAutoFit/>
          </a:bodyPr>
          <a:lstStyle/>
          <a:p>
            <a:pPr algn="ctr">
              <a:lnSpc>
                <a:spcPts val="3640"/>
              </a:lnSpc>
            </a:pPr>
            <a:r>
              <a:rPr lang="en-US" sz="2600" b="true">
                <a:solidFill>
                  <a:srgbClr val="FFFFFF"/>
                </a:solidFill>
                <a:latin typeface="TT Interphases Bold"/>
                <a:ea typeface="TT Interphases Bold"/>
                <a:cs typeface="TT Interphases Bold"/>
                <a:sym typeface="TT Interphases Bold"/>
              </a:rPr>
              <a:t>1.Problem Statement</a:t>
            </a:r>
          </a:p>
          <a:p>
            <a:pPr algn="ctr">
              <a:lnSpc>
                <a:spcPts val="3640"/>
              </a:lnSpc>
            </a:pPr>
          </a:p>
          <a:p>
            <a:pPr algn="ctr">
              <a:lnSpc>
                <a:spcPts val="3640"/>
              </a:lnSpc>
            </a:pPr>
            <a:r>
              <a:rPr lang="en-US" sz="2600" b="true">
                <a:solidFill>
                  <a:srgbClr val="FFFFFF"/>
                </a:solidFill>
                <a:latin typeface="TT Interphases Bold"/>
                <a:ea typeface="TT Interphases Bold"/>
                <a:cs typeface="TT Interphases Bold"/>
                <a:sym typeface="TT Interphases Bold"/>
              </a:rPr>
              <a:t>2.Project Overview</a:t>
            </a:r>
          </a:p>
          <a:p>
            <a:pPr algn="ctr">
              <a:lnSpc>
                <a:spcPts val="3640"/>
              </a:lnSpc>
            </a:pPr>
          </a:p>
          <a:p>
            <a:pPr algn="ctr">
              <a:lnSpc>
                <a:spcPts val="3640"/>
              </a:lnSpc>
            </a:pPr>
            <a:r>
              <a:rPr lang="en-US" sz="2600" b="true">
                <a:solidFill>
                  <a:srgbClr val="FFFFFF"/>
                </a:solidFill>
                <a:latin typeface="TT Interphases Bold"/>
                <a:ea typeface="TT Interphases Bold"/>
                <a:cs typeface="TT Interphases Bold"/>
                <a:sym typeface="TT Interphases Bold"/>
              </a:rPr>
              <a:t>3.End Users</a:t>
            </a:r>
          </a:p>
          <a:p>
            <a:pPr algn="ctr">
              <a:lnSpc>
                <a:spcPts val="3640"/>
              </a:lnSpc>
            </a:pPr>
          </a:p>
          <a:p>
            <a:pPr algn="ctr">
              <a:lnSpc>
                <a:spcPts val="3640"/>
              </a:lnSpc>
            </a:pPr>
            <a:r>
              <a:rPr lang="en-US" sz="2600" b="true">
                <a:solidFill>
                  <a:srgbClr val="FFFFFF"/>
                </a:solidFill>
                <a:latin typeface="TT Interphases Bold"/>
                <a:ea typeface="TT Interphases Bold"/>
                <a:cs typeface="TT Interphases Bold"/>
                <a:sym typeface="TT Interphases Bold"/>
              </a:rPr>
              <a:t>4.Tools and Technologies</a:t>
            </a:r>
          </a:p>
          <a:p>
            <a:pPr algn="ctr">
              <a:lnSpc>
                <a:spcPts val="3640"/>
              </a:lnSpc>
            </a:pPr>
          </a:p>
          <a:p>
            <a:pPr algn="ctr">
              <a:lnSpc>
                <a:spcPts val="3640"/>
              </a:lnSpc>
            </a:pPr>
            <a:r>
              <a:rPr lang="en-US" sz="2600" b="true">
                <a:solidFill>
                  <a:srgbClr val="FFFFFF"/>
                </a:solidFill>
                <a:latin typeface="TT Interphases Bold"/>
                <a:ea typeface="TT Interphases Bold"/>
                <a:cs typeface="TT Interphases Bold"/>
                <a:sym typeface="TT Interphases Bold"/>
              </a:rPr>
              <a:t>5.Portfolio design and Layout</a:t>
            </a:r>
          </a:p>
          <a:p>
            <a:pPr algn="ctr">
              <a:lnSpc>
                <a:spcPts val="3640"/>
              </a:lnSpc>
            </a:pPr>
          </a:p>
          <a:p>
            <a:pPr algn="ctr">
              <a:lnSpc>
                <a:spcPts val="3640"/>
              </a:lnSpc>
            </a:pPr>
            <a:r>
              <a:rPr lang="en-US" sz="2600" b="true">
                <a:solidFill>
                  <a:srgbClr val="FFFFFF"/>
                </a:solidFill>
                <a:latin typeface="TT Interphases Bold"/>
                <a:ea typeface="TT Interphases Bold"/>
                <a:cs typeface="TT Interphases Bold"/>
                <a:sym typeface="TT Interphases Bold"/>
              </a:rPr>
              <a:t>6.Features and Functionality</a:t>
            </a:r>
          </a:p>
          <a:p>
            <a:pPr algn="ctr">
              <a:lnSpc>
                <a:spcPts val="3640"/>
              </a:lnSpc>
            </a:pPr>
          </a:p>
          <a:p>
            <a:pPr algn="ctr">
              <a:lnSpc>
                <a:spcPts val="3640"/>
              </a:lnSpc>
            </a:pPr>
            <a:r>
              <a:rPr lang="en-US" sz="2600" b="true">
                <a:solidFill>
                  <a:srgbClr val="FFFFFF"/>
                </a:solidFill>
                <a:latin typeface="TT Interphases Bold"/>
                <a:ea typeface="TT Interphases Bold"/>
                <a:cs typeface="TT Interphases Bold"/>
                <a:sym typeface="TT Interphases Bold"/>
              </a:rPr>
              <a:t>7.Results and Screenshots</a:t>
            </a:r>
          </a:p>
          <a:p>
            <a:pPr algn="ctr">
              <a:lnSpc>
                <a:spcPts val="3640"/>
              </a:lnSpc>
            </a:pPr>
          </a:p>
          <a:p>
            <a:pPr algn="ctr">
              <a:lnSpc>
                <a:spcPts val="3640"/>
              </a:lnSpc>
            </a:pPr>
            <a:r>
              <a:rPr lang="en-US" sz="2600" b="true">
                <a:solidFill>
                  <a:srgbClr val="FFFFFF"/>
                </a:solidFill>
                <a:latin typeface="TT Interphases Bold"/>
                <a:ea typeface="TT Interphases Bold"/>
                <a:cs typeface="TT Interphases Bold"/>
                <a:sym typeface="TT Interphases Bold"/>
              </a:rPr>
              <a:t>8.Conclusion</a:t>
            </a:r>
          </a:p>
          <a:p>
            <a:pPr algn="ctr">
              <a:lnSpc>
                <a:spcPts val="3640"/>
              </a:lnSpc>
            </a:pPr>
          </a:p>
          <a:p>
            <a:pPr algn="ctr">
              <a:lnSpc>
                <a:spcPts val="3640"/>
              </a:lnSpc>
              <a:spcBef>
                <a:spcPct val="0"/>
              </a:spcBef>
            </a:pPr>
            <a:r>
              <a:rPr lang="en-US" b="true" sz="2600">
                <a:solidFill>
                  <a:srgbClr val="FFFFFF"/>
                </a:solidFill>
                <a:latin typeface="TT Interphases Bold"/>
                <a:ea typeface="TT Interphases Bold"/>
                <a:cs typeface="TT Interphases Bold"/>
                <a:sym typeface="TT Interphases Bold"/>
              </a:rPr>
              <a:t>9.Github Link</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080595" y="2940783"/>
            <a:ext cx="6485179" cy="5542280"/>
            <a:chOff x="0" y="0"/>
            <a:chExt cx="1362402" cy="1164318"/>
          </a:xfrm>
        </p:grpSpPr>
        <p:sp>
          <p:nvSpPr>
            <p:cNvPr name="Freeform 3" id="3"/>
            <p:cNvSpPr/>
            <p:nvPr/>
          </p:nvSpPr>
          <p:spPr>
            <a:xfrm flipH="false" flipV="false" rot="0">
              <a:off x="0" y="0"/>
              <a:ext cx="1362402" cy="1164318"/>
            </a:xfrm>
            <a:custGeom>
              <a:avLst/>
              <a:gdLst/>
              <a:ahLst/>
              <a:cxnLst/>
              <a:rect r="r" b="b" t="t" l="l"/>
              <a:pathLst>
                <a:path h="1164318" w="1362402">
                  <a:moveTo>
                    <a:pt x="35814" y="0"/>
                  </a:moveTo>
                  <a:lnTo>
                    <a:pt x="1326588" y="0"/>
                  </a:lnTo>
                  <a:cubicBezTo>
                    <a:pt x="1346367" y="0"/>
                    <a:pt x="1362402" y="16034"/>
                    <a:pt x="1362402" y="35814"/>
                  </a:cubicBezTo>
                  <a:lnTo>
                    <a:pt x="1362402" y="1128505"/>
                  </a:lnTo>
                  <a:cubicBezTo>
                    <a:pt x="1362402" y="1148284"/>
                    <a:pt x="1346367" y="1164318"/>
                    <a:pt x="1326588" y="1164318"/>
                  </a:cubicBezTo>
                  <a:lnTo>
                    <a:pt x="35814" y="1164318"/>
                  </a:lnTo>
                  <a:cubicBezTo>
                    <a:pt x="16034" y="1164318"/>
                    <a:pt x="0" y="1148284"/>
                    <a:pt x="0" y="1128505"/>
                  </a:cubicBezTo>
                  <a:lnTo>
                    <a:pt x="0" y="35814"/>
                  </a:lnTo>
                  <a:cubicBezTo>
                    <a:pt x="0" y="16034"/>
                    <a:pt x="16034" y="0"/>
                    <a:pt x="35814" y="0"/>
                  </a:cubicBezTo>
                  <a:close/>
                </a:path>
              </a:pathLst>
            </a:custGeom>
            <a:blipFill>
              <a:blip r:embed="rId2"/>
              <a:stretch>
                <a:fillRect l="-14135" t="0" r="-14135" b="0"/>
              </a:stretch>
            </a:blipFill>
          </p:spPr>
        </p:sp>
      </p:grpSp>
      <p:sp>
        <p:nvSpPr>
          <p:cNvPr name="TextBox 4" id="4"/>
          <p:cNvSpPr txBox="true"/>
          <p:nvPr/>
        </p:nvSpPr>
        <p:spPr>
          <a:xfrm rot="0">
            <a:off x="-1116653" y="483235"/>
            <a:ext cx="11225337" cy="986155"/>
          </a:xfrm>
          <a:prstGeom prst="rect">
            <a:avLst/>
          </a:prstGeom>
        </p:spPr>
        <p:txBody>
          <a:bodyPr anchor="t" rtlCol="false" tIns="0" lIns="0" bIns="0" rIns="0">
            <a:spAutoFit/>
          </a:bodyPr>
          <a:lstStyle/>
          <a:p>
            <a:pPr algn="ctr">
              <a:lnSpc>
                <a:spcPts val="8119"/>
              </a:lnSpc>
              <a:spcBef>
                <a:spcPct val="0"/>
              </a:spcBef>
            </a:pPr>
            <a:r>
              <a:rPr lang="en-US" sz="5799">
                <a:solidFill>
                  <a:srgbClr val="FFFFFF"/>
                </a:solidFill>
                <a:latin typeface="League Spartan"/>
                <a:ea typeface="League Spartan"/>
                <a:cs typeface="League Spartan"/>
                <a:sym typeface="League Spartan"/>
              </a:rPr>
              <a:t>PROBLEM STATEMENT</a:t>
            </a:r>
          </a:p>
        </p:txBody>
      </p:sp>
      <p:sp>
        <p:nvSpPr>
          <p:cNvPr name="TextBox 5" id="5"/>
          <p:cNvSpPr txBox="true"/>
          <p:nvPr/>
        </p:nvSpPr>
        <p:spPr>
          <a:xfrm rot="0">
            <a:off x="1028700" y="2893158"/>
            <a:ext cx="9079984" cy="5589905"/>
          </a:xfrm>
          <a:prstGeom prst="rect">
            <a:avLst/>
          </a:prstGeom>
        </p:spPr>
        <p:txBody>
          <a:bodyPr anchor="t" rtlCol="false" tIns="0" lIns="0" bIns="0" rIns="0">
            <a:spAutoFit/>
          </a:bodyPr>
          <a:lstStyle/>
          <a:p>
            <a:pPr algn="ctr">
              <a:lnSpc>
                <a:spcPts val="3220"/>
              </a:lnSpc>
            </a:pPr>
            <a:r>
              <a:rPr lang="en-US" sz="2300" b="true">
                <a:solidFill>
                  <a:srgbClr val="FFFFFF"/>
                </a:solidFill>
                <a:latin typeface="TT Interphases Bold"/>
                <a:ea typeface="TT Interphases Bold"/>
                <a:cs typeface="TT Interphases Bold"/>
                <a:sym typeface="TT Interphases Bold"/>
              </a:rPr>
              <a:t>In today's world, traditional resumes and CVs are no longer enough. Recruiters and clients want to see real work and practical applications.Students often struggle to present academic projects in a professional format.Job seekers need a platform that goes beyond plain text documents. Many professionals lack a central place to highlight their skills and experience.A digital portfolio solves this gap by combining resumes, projects, and skills in one place.It also offers interactivity with visuals, animations, and structured content. Without a portfolio, opportunities may be lost due to weak first impressions. A modern portfolio can act as a digital identity card in academic and career growth.</a:t>
            </a:r>
          </a:p>
          <a:p>
            <a:pPr algn="ctr">
              <a:lnSpc>
                <a:spcPts val="3220"/>
              </a:lnSpc>
            </a:pPr>
          </a:p>
          <a:p>
            <a:pPr algn="ctr">
              <a:lnSpc>
                <a:spcPts val="3220"/>
              </a:lnSpc>
              <a:spcBef>
                <a:spcPct val="0"/>
              </a:spcBef>
            </a:pPr>
            <a:r>
              <a:rPr lang="en-US" b="true" sz="2300">
                <a:solidFill>
                  <a:srgbClr val="FFFFFF"/>
                </a:solidFill>
                <a:latin typeface="TT Interphases Bold"/>
                <a:ea typeface="TT Interphases Bold"/>
                <a:cs typeface="TT Interphases Bold"/>
                <a:sym typeface="TT Interphases Bold"/>
              </a:rPr>
              <a:t>This project addresses the need for a personal branding solution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2398589" y="1354760"/>
            <a:ext cx="5390826" cy="7577479"/>
            <a:chOff x="0" y="0"/>
            <a:chExt cx="835180" cy="1173950"/>
          </a:xfrm>
        </p:grpSpPr>
        <p:sp>
          <p:nvSpPr>
            <p:cNvPr name="Freeform 3" id="3"/>
            <p:cNvSpPr/>
            <p:nvPr/>
          </p:nvSpPr>
          <p:spPr>
            <a:xfrm flipH="false" flipV="false" rot="0">
              <a:off x="0" y="0"/>
              <a:ext cx="835180" cy="1173950"/>
            </a:xfrm>
            <a:custGeom>
              <a:avLst/>
              <a:gdLst/>
              <a:ahLst/>
              <a:cxnLst/>
              <a:rect r="r" b="b" t="t" l="l"/>
              <a:pathLst>
                <a:path h="1173950" w="835180">
                  <a:moveTo>
                    <a:pt x="43084" y="0"/>
                  </a:moveTo>
                  <a:lnTo>
                    <a:pt x="792096" y="0"/>
                  </a:lnTo>
                  <a:cubicBezTo>
                    <a:pt x="815891" y="0"/>
                    <a:pt x="835180" y="19289"/>
                    <a:pt x="835180" y="43084"/>
                  </a:cubicBezTo>
                  <a:lnTo>
                    <a:pt x="835180" y="1130866"/>
                  </a:lnTo>
                  <a:cubicBezTo>
                    <a:pt x="835180" y="1154661"/>
                    <a:pt x="815891" y="1173950"/>
                    <a:pt x="792096" y="1173950"/>
                  </a:cubicBezTo>
                  <a:lnTo>
                    <a:pt x="43084" y="1173950"/>
                  </a:lnTo>
                  <a:cubicBezTo>
                    <a:pt x="19289" y="1173950"/>
                    <a:pt x="0" y="1154661"/>
                    <a:pt x="0" y="1130866"/>
                  </a:cubicBezTo>
                  <a:lnTo>
                    <a:pt x="0" y="43084"/>
                  </a:lnTo>
                  <a:cubicBezTo>
                    <a:pt x="0" y="19289"/>
                    <a:pt x="19289" y="0"/>
                    <a:pt x="43084" y="0"/>
                  </a:cubicBezTo>
                  <a:close/>
                </a:path>
              </a:pathLst>
            </a:custGeom>
            <a:blipFill>
              <a:blip r:embed="rId2"/>
              <a:stretch>
                <a:fillRect l="0" t="-3390" r="0" b="-3390"/>
              </a:stretch>
            </a:blipFill>
          </p:spPr>
        </p:sp>
      </p:grpSp>
      <p:sp>
        <p:nvSpPr>
          <p:cNvPr name="TextBox 4" id="4"/>
          <p:cNvSpPr txBox="true"/>
          <p:nvPr/>
        </p:nvSpPr>
        <p:spPr>
          <a:xfrm rot="0">
            <a:off x="-1178036" y="368605"/>
            <a:ext cx="10711451" cy="986155"/>
          </a:xfrm>
          <a:prstGeom prst="rect">
            <a:avLst/>
          </a:prstGeom>
        </p:spPr>
        <p:txBody>
          <a:bodyPr anchor="t" rtlCol="false" tIns="0" lIns="0" bIns="0" rIns="0">
            <a:spAutoFit/>
          </a:bodyPr>
          <a:lstStyle/>
          <a:p>
            <a:pPr algn="ctr">
              <a:lnSpc>
                <a:spcPts val="8119"/>
              </a:lnSpc>
              <a:spcBef>
                <a:spcPct val="0"/>
              </a:spcBef>
            </a:pPr>
            <a:r>
              <a:rPr lang="en-US" sz="5799">
                <a:solidFill>
                  <a:srgbClr val="FFFFFF"/>
                </a:solidFill>
                <a:latin typeface="League Spartan"/>
                <a:ea typeface="League Spartan"/>
                <a:cs typeface="League Spartan"/>
                <a:sym typeface="League Spartan"/>
              </a:rPr>
              <a:t>PROJECT OVERVIEW</a:t>
            </a:r>
          </a:p>
        </p:txBody>
      </p:sp>
      <p:sp>
        <p:nvSpPr>
          <p:cNvPr name="TextBox 5" id="5"/>
          <p:cNvSpPr txBox="true"/>
          <p:nvPr/>
        </p:nvSpPr>
        <p:spPr>
          <a:xfrm rot="0">
            <a:off x="1093530" y="3200096"/>
            <a:ext cx="10471443" cy="5335905"/>
          </a:xfrm>
          <a:prstGeom prst="rect">
            <a:avLst/>
          </a:prstGeom>
        </p:spPr>
        <p:txBody>
          <a:bodyPr anchor="t" rtlCol="false" tIns="0" lIns="0" bIns="0" rIns="0">
            <a:spAutoFit/>
          </a:bodyPr>
          <a:lstStyle/>
          <a:p>
            <a:pPr algn="ctr">
              <a:lnSpc>
                <a:spcPts val="2520"/>
              </a:lnSpc>
            </a:pPr>
            <a:r>
              <a:rPr lang="en-US" sz="1800" b="true">
                <a:solidFill>
                  <a:srgbClr val="FFFFFF"/>
                </a:solidFill>
                <a:latin typeface="TT Interphases Bold"/>
                <a:ea typeface="TT Interphases Bold"/>
                <a:cs typeface="TT Interphases Bold"/>
                <a:sym typeface="TT Interphases Bold"/>
              </a:rPr>
              <a:t>This project is about creating a student digital portfolio website.</a:t>
            </a:r>
          </a:p>
          <a:p>
            <a:pPr algn="ctr">
              <a:lnSpc>
                <a:spcPts val="2520"/>
              </a:lnSpc>
            </a:pPr>
          </a:p>
          <a:p>
            <a:pPr algn="ctr">
              <a:lnSpc>
                <a:spcPts val="2520"/>
              </a:lnSpc>
            </a:pPr>
            <a:r>
              <a:rPr lang="en-US" sz="1800" b="true">
                <a:solidFill>
                  <a:srgbClr val="FFFFFF"/>
                </a:solidFill>
                <a:latin typeface="TT Interphases Bold"/>
                <a:ea typeface="TT Interphases Bold"/>
                <a:cs typeface="TT Interphases Bold"/>
                <a:sym typeface="TT Interphases Bold"/>
              </a:rPr>
              <a:t>2. The portfolio is a professional, structured, and interactive website</a:t>
            </a:r>
          </a:p>
          <a:p>
            <a:pPr algn="ctr">
              <a:lnSpc>
                <a:spcPts val="2520"/>
              </a:lnSpc>
            </a:pPr>
          </a:p>
          <a:p>
            <a:pPr algn="ctr">
              <a:lnSpc>
                <a:spcPts val="2520"/>
              </a:lnSpc>
            </a:pPr>
            <a:r>
              <a:rPr lang="en-US" sz="1800" b="true">
                <a:solidFill>
                  <a:srgbClr val="FFFFFF"/>
                </a:solidFill>
                <a:latin typeface="TT Interphases Bold"/>
                <a:ea typeface="TT Interphases Bold"/>
                <a:cs typeface="TT Interphases Bold"/>
                <a:sym typeface="TT Interphases Bold"/>
              </a:rPr>
              <a:t>3. It begins with a Home section, giving an introduction and call-to-action</a:t>
            </a:r>
          </a:p>
          <a:p>
            <a:pPr algn="ctr">
              <a:lnSpc>
                <a:spcPts val="2520"/>
              </a:lnSpc>
            </a:pPr>
          </a:p>
          <a:p>
            <a:pPr algn="ctr">
              <a:lnSpc>
                <a:spcPts val="2520"/>
              </a:lnSpc>
            </a:pPr>
            <a:r>
              <a:rPr lang="en-US" sz="1800" b="true">
                <a:solidFill>
                  <a:srgbClr val="FFFFFF"/>
                </a:solidFill>
                <a:latin typeface="TT Interphases Bold"/>
                <a:ea typeface="TT Interphases Bold"/>
                <a:cs typeface="TT Interphases Bold"/>
                <a:sym typeface="TT Interphases Bold"/>
              </a:rPr>
              <a:t>4. The About section highlights career goals, personal details, and passions</a:t>
            </a:r>
          </a:p>
          <a:p>
            <a:pPr algn="ctr">
              <a:lnSpc>
                <a:spcPts val="2520"/>
              </a:lnSpc>
            </a:pPr>
          </a:p>
          <a:p>
            <a:pPr algn="ctr">
              <a:lnSpc>
                <a:spcPts val="2520"/>
              </a:lnSpc>
            </a:pPr>
            <a:r>
              <a:rPr lang="en-US" sz="1800" b="true">
                <a:solidFill>
                  <a:srgbClr val="FFFFFF"/>
                </a:solidFill>
                <a:latin typeface="TT Interphases Bold"/>
                <a:ea typeface="TT Interphases Bold"/>
                <a:cs typeface="TT Interphases Bold"/>
                <a:sym typeface="TT Interphases Bold"/>
              </a:rPr>
              <a:t>5. The Skills section lists technical abilities like HTML, CSS, JavaScript, and Python</a:t>
            </a:r>
          </a:p>
          <a:p>
            <a:pPr algn="ctr">
              <a:lnSpc>
                <a:spcPts val="2520"/>
              </a:lnSpc>
            </a:pPr>
          </a:p>
          <a:p>
            <a:pPr algn="ctr">
              <a:lnSpc>
                <a:spcPts val="2520"/>
              </a:lnSpc>
            </a:pPr>
            <a:r>
              <a:rPr lang="en-US" sz="1800" b="true">
                <a:solidFill>
                  <a:srgbClr val="FFFFFF"/>
                </a:solidFill>
                <a:latin typeface="TT Interphases Bold"/>
                <a:ea typeface="TT Interphases Bold"/>
                <a:cs typeface="TT Interphases Bold"/>
                <a:sym typeface="TT Interphases Bold"/>
              </a:rPr>
              <a:t>6. The Projects section showcases practical works such as Al chatbots, web apps, and designs.</a:t>
            </a:r>
          </a:p>
          <a:p>
            <a:pPr algn="ctr">
              <a:lnSpc>
                <a:spcPts val="2520"/>
              </a:lnSpc>
            </a:pPr>
          </a:p>
          <a:p>
            <a:pPr algn="ctr">
              <a:lnSpc>
                <a:spcPts val="2520"/>
              </a:lnSpc>
            </a:pPr>
            <a:r>
              <a:rPr lang="en-US" sz="1800" b="true">
                <a:solidFill>
                  <a:srgbClr val="FFFFFF"/>
                </a:solidFill>
                <a:latin typeface="TT Interphases Bold"/>
                <a:ea typeface="TT Interphases Bold"/>
                <a:cs typeface="TT Interphases Bold"/>
                <a:sym typeface="TT Interphases Bold"/>
              </a:rPr>
              <a:t>7. Each project is displayed in attractive cards with hover effects for visual appeal</a:t>
            </a:r>
          </a:p>
          <a:p>
            <a:pPr algn="ctr">
              <a:lnSpc>
                <a:spcPts val="2520"/>
              </a:lnSpc>
            </a:pPr>
          </a:p>
          <a:p>
            <a:pPr algn="ctr">
              <a:lnSpc>
                <a:spcPts val="2520"/>
              </a:lnSpc>
              <a:spcBef>
                <a:spcPct val="0"/>
              </a:spcBef>
            </a:pPr>
            <a:r>
              <a:rPr lang="en-US" b="true" sz="1800">
                <a:solidFill>
                  <a:srgbClr val="FFFFFF"/>
                </a:solidFill>
                <a:latin typeface="TT Interphases Bold"/>
                <a:ea typeface="TT Interphases Bold"/>
                <a:cs typeface="TT Interphases Bold"/>
                <a:sym typeface="TT Interphases Bold"/>
              </a:rPr>
              <a:t>8. The Contact section provides a form, email links, and social profiles. The website is fully responsive, working smoothly on mobile and desktop.It acts as a professiona digital identity, leaving a strong impression on recruiters and collaborators.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464775" y="1372922"/>
            <a:ext cx="6330112" cy="7541156"/>
            <a:chOff x="0" y="0"/>
            <a:chExt cx="3030235" cy="3609964"/>
          </a:xfrm>
        </p:grpSpPr>
        <p:sp>
          <p:nvSpPr>
            <p:cNvPr name="Freeform 3" id="3"/>
            <p:cNvSpPr/>
            <p:nvPr/>
          </p:nvSpPr>
          <p:spPr>
            <a:xfrm flipH="false" flipV="false" rot="0">
              <a:off x="0" y="0"/>
              <a:ext cx="3030235" cy="3609964"/>
            </a:xfrm>
            <a:custGeom>
              <a:avLst/>
              <a:gdLst/>
              <a:ahLst/>
              <a:cxnLst/>
              <a:rect r="r" b="b" t="t" l="l"/>
              <a:pathLst>
                <a:path h="3609964" w="3030235">
                  <a:moveTo>
                    <a:pt x="36691" y="0"/>
                  </a:moveTo>
                  <a:lnTo>
                    <a:pt x="2993544" y="0"/>
                  </a:lnTo>
                  <a:cubicBezTo>
                    <a:pt x="3003276" y="0"/>
                    <a:pt x="3012608" y="3866"/>
                    <a:pt x="3019489" y="10747"/>
                  </a:cubicBezTo>
                  <a:cubicBezTo>
                    <a:pt x="3026370" y="17627"/>
                    <a:pt x="3030235" y="26960"/>
                    <a:pt x="3030235" y="36691"/>
                  </a:cubicBezTo>
                  <a:lnTo>
                    <a:pt x="3030235" y="3573273"/>
                  </a:lnTo>
                  <a:cubicBezTo>
                    <a:pt x="3030235" y="3593537"/>
                    <a:pt x="3013808" y="3609964"/>
                    <a:pt x="2993544" y="3609964"/>
                  </a:cubicBezTo>
                  <a:lnTo>
                    <a:pt x="36691" y="3609964"/>
                  </a:lnTo>
                  <a:cubicBezTo>
                    <a:pt x="16427" y="3609964"/>
                    <a:pt x="0" y="3593537"/>
                    <a:pt x="0" y="3573273"/>
                  </a:cubicBezTo>
                  <a:lnTo>
                    <a:pt x="0" y="36691"/>
                  </a:lnTo>
                  <a:cubicBezTo>
                    <a:pt x="0" y="16427"/>
                    <a:pt x="16427" y="0"/>
                    <a:pt x="36691" y="0"/>
                  </a:cubicBezTo>
                  <a:close/>
                </a:path>
              </a:pathLst>
            </a:custGeom>
            <a:blipFill>
              <a:blip r:embed="rId2"/>
              <a:stretch>
                <a:fillRect l="-39404" t="0" r="-39404" b="0"/>
              </a:stretch>
            </a:blipFill>
          </p:spPr>
        </p:sp>
      </p:grpSp>
      <p:sp>
        <p:nvSpPr>
          <p:cNvPr name="TextBox 4" id="4"/>
          <p:cNvSpPr txBox="true"/>
          <p:nvPr/>
        </p:nvSpPr>
        <p:spPr>
          <a:xfrm rot="0">
            <a:off x="0" y="370257"/>
            <a:ext cx="10241379" cy="1002665"/>
          </a:xfrm>
          <a:prstGeom prst="rect">
            <a:avLst/>
          </a:prstGeom>
        </p:spPr>
        <p:txBody>
          <a:bodyPr anchor="t" rtlCol="false" tIns="0" lIns="0" bIns="0" rIns="0">
            <a:spAutoFit/>
          </a:bodyPr>
          <a:lstStyle/>
          <a:p>
            <a:pPr algn="ctr">
              <a:lnSpc>
                <a:spcPts val="8260"/>
              </a:lnSpc>
              <a:spcBef>
                <a:spcPct val="0"/>
              </a:spcBef>
            </a:pPr>
            <a:r>
              <a:rPr lang="en-US" sz="5900">
                <a:solidFill>
                  <a:srgbClr val="FFFFFF"/>
                </a:solidFill>
                <a:latin typeface="League Spartan"/>
                <a:ea typeface="League Spartan"/>
                <a:cs typeface="League Spartan"/>
                <a:sym typeface="League Spartan"/>
              </a:rPr>
              <a:t>WHO ARE THE END USER?</a:t>
            </a:r>
          </a:p>
        </p:txBody>
      </p:sp>
      <p:sp>
        <p:nvSpPr>
          <p:cNvPr name="TextBox 5" id="5"/>
          <p:cNvSpPr txBox="true"/>
          <p:nvPr/>
        </p:nvSpPr>
        <p:spPr>
          <a:xfrm rot="0">
            <a:off x="1029499" y="1998745"/>
            <a:ext cx="9703237" cy="7309851"/>
          </a:xfrm>
          <a:prstGeom prst="rect">
            <a:avLst/>
          </a:prstGeom>
        </p:spPr>
        <p:txBody>
          <a:bodyPr anchor="t" rtlCol="false" tIns="0" lIns="0" bIns="0" rIns="0">
            <a:spAutoFit/>
          </a:bodyPr>
          <a:lstStyle/>
          <a:p>
            <a:pPr algn="ctr">
              <a:lnSpc>
                <a:spcPts val="2948"/>
              </a:lnSpc>
            </a:pPr>
            <a:r>
              <a:rPr lang="en-US" sz="2105" b="true">
                <a:solidFill>
                  <a:srgbClr val="FFFFFF"/>
                </a:solidFill>
                <a:latin typeface="TT Interphases Bold"/>
                <a:ea typeface="TT Interphases Bold"/>
                <a:cs typeface="TT Interphases Bold"/>
                <a:sym typeface="TT Interphases Bold"/>
              </a:rPr>
              <a:t>The portfolio is designed for a wide range of users</a:t>
            </a:r>
          </a:p>
          <a:p>
            <a:pPr algn="ctr">
              <a:lnSpc>
                <a:spcPts val="2948"/>
              </a:lnSpc>
            </a:pPr>
          </a:p>
          <a:p>
            <a:pPr algn="ctr">
              <a:lnSpc>
                <a:spcPts val="2948"/>
              </a:lnSpc>
            </a:pPr>
            <a:r>
              <a:rPr lang="en-US" sz="2105" b="true">
                <a:solidFill>
                  <a:srgbClr val="FFFFFF"/>
                </a:solidFill>
                <a:latin typeface="TT Interphases Bold"/>
                <a:ea typeface="TT Interphases Bold"/>
                <a:cs typeface="TT Interphases Bold"/>
                <a:sym typeface="TT Interphases Bold"/>
              </a:rPr>
              <a:t>Students can use it to showcase academic projects, resumes, and skills</a:t>
            </a:r>
          </a:p>
          <a:p>
            <a:pPr algn="ctr">
              <a:lnSpc>
                <a:spcPts val="2948"/>
              </a:lnSpc>
            </a:pPr>
          </a:p>
          <a:p>
            <a:pPr algn="ctr">
              <a:lnSpc>
                <a:spcPts val="2948"/>
              </a:lnSpc>
            </a:pPr>
            <a:r>
              <a:rPr lang="en-US" sz="2105" b="true">
                <a:solidFill>
                  <a:srgbClr val="FFFFFF"/>
                </a:solidFill>
                <a:latin typeface="TT Interphases Bold"/>
                <a:ea typeface="TT Interphases Bold"/>
                <a:cs typeface="TT Interphases Bold"/>
                <a:sym typeface="TT Interphases Bold"/>
              </a:rPr>
              <a:t>Job seekers can share their portfolio links directly with recruiters</a:t>
            </a:r>
          </a:p>
          <a:p>
            <a:pPr algn="ctr">
              <a:lnSpc>
                <a:spcPts val="2948"/>
              </a:lnSpc>
            </a:pPr>
          </a:p>
          <a:p>
            <a:pPr algn="ctr">
              <a:lnSpc>
                <a:spcPts val="2948"/>
              </a:lnSpc>
            </a:pPr>
            <a:r>
              <a:rPr lang="en-US" sz="2105" b="true">
                <a:solidFill>
                  <a:srgbClr val="FFFFFF"/>
                </a:solidFill>
                <a:latin typeface="TT Interphases Bold"/>
                <a:ea typeface="TT Interphases Bold"/>
                <a:cs typeface="TT Interphases Bold"/>
                <a:sym typeface="TT Interphases Bold"/>
              </a:rPr>
              <a:t>Instead of long attachments, recruiters can see work live on a website</a:t>
            </a:r>
          </a:p>
          <a:p>
            <a:pPr algn="ctr">
              <a:lnSpc>
                <a:spcPts val="2948"/>
              </a:lnSpc>
            </a:pPr>
          </a:p>
          <a:p>
            <a:pPr algn="ctr">
              <a:lnSpc>
                <a:spcPts val="2948"/>
              </a:lnSpc>
            </a:pPr>
            <a:r>
              <a:rPr lang="en-US" sz="2105" b="true">
                <a:solidFill>
                  <a:srgbClr val="FFFFFF"/>
                </a:solidFill>
                <a:latin typeface="TT Interphases Bold"/>
                <a:ea typeface="TT Interphases Bold"/>
                <a:cs typeface="TT Interphases Bold"/>
                <a:sym typeface="TT Interphases Bold"/>
              </a:rPr>
              <a:t>Freelancers can show completed projects to attract clients.</a:t>
            </a:r>
          </a:p>
          <a:p>
            <a:pPr algn="ctr">
              <a:lnSpc>
                <a:spcPts val="2948"/>
              </a:lnSpc>
            </a:pPr>
          </a:p>
          <a:p>
            <a:pPr algn="ctr">
              <a:lnSpc>
                <a:spcPts val="2948"/>
              </a:lnSpc>
            </a:pPr>
            <a:r>
              <a:rPr lang="en-US" sz="2105" b="true">
                <a:solidFill>
                  <a:srgbClr val="FFFFFF"/>
                </a:solidFill>
                <a:latin typeface="TT Interphases Bold"/>
                <a:ea typeface="TT Interphases Bold"/>
                <a:cs typeface="TT Interphases Bold"/>
                <a:sym typeface="TT Interphases Bold"/>
              </a:rPr>
              <a:t>It acts as a project gallery, demonstrating creativity and professionalism. Professionals can highlight experience, skills, and achievements</a:t>
            </a:r>
          </a:p>
          <a:p>
            <a:pPr algn="ctr">
              <a:lnSpc>
                <a:spcPts val="2948"/>
              </a:lnSpc>
            </a:pPr>
          </a:p>
          <a:p>
            <a:pPr algn="ctr">
              <a:lnSpc>
                <a:spcPts val="2948"/>
              </a:lnSpc>
            </a:pPr>
            <a:r>
              <a:rPr lang="en-US" sz="2105" b="true">
                <a:solidFill>
                  <a:srgbClr val="FFFFFF"/>
                </a:solidFill>
                <a:latin typeface="TT Interphases Bold"/>
                <a:ea typeface="TT Interphases Bold"/>
                <a:cs typeface="TT Interphases Bold"/>
                <a:sym typeface="TT Interphases Bold"/>
              </a:rPr>
              <a:t>It helps in building a personal brand for long-term growth</a:t>
            </a:r>
          </a:p>
          <a:p>
            <a:pPr algn="ctr">
              <a:lnSpc>
                <a:spcPts val="2948"/>
              </a:lnSpc>
            </a:pPr>
          </a:p>
          <a:p>
            <a:pPr algn="ctr">
              <a:lnSpc>
                <a:spcPts val="2948"/>
              </a:lnSpc>
            </a:pPr>
            <a:r>
              <a:rPr lang="en-US" sz="2105" b="true">
                <a:solidFill>
                  <a:srgbClr val="FFFFFF"/>
                </a:solidFill>
                <a:latin typeface="TT Interphases Bold"/>
                <a:ea typeface="TT Interphases Bold"/>
                <a:cs typeface="TT Interphases Bold"/>
                <a:sym typeface="TT Interphases Bold"/>
              </a:rPr>
              <a:t>End users gain a platform that makes them stand out in competition.</a:t>
            </a:r>
          </a:p>
          <a:p>
            <a:pPr algn="ctr">
              <a:lnSpc>
                <a:spcPts val="2948"/>
              </a:lnSpc>
            </a:pPr>
          </a:p>
          <a:p>
            <a:pPr algn="ctr">
              <a:lnSpc>
                <a:spcPts val="2948"/>
              </a:lnSpc>
            </a:pPr>
            <a:r>
              <a:rPr lang="en-US" sz="2105" b="true">
                <a:solidFill>
                  <a:srgbClr val="FFFFFF"/>
                </a:solidFill>
                <a:latin typeface="TT Interphases Bold"/>
                <a:ea typeface="TT Interphases Bold"/>
                <a:cs typeface="TT Interphases Bold"/>
                <a:sym typeface="TT Interphases Bold"/>
              </a:rPr>
              <a:t>The portfolio is useful for career, academic, and freelancing opportunities</a:t>
            </a:r>
          </a:p>
          <a:p>
            <a:pPr algn="ctr">
              <a:lnSpc>
                <a:spcPts val="2948"/>
              </a:lnSpc>
            </a:pPr>
          </a:p>
          <a:p>
            <a:pPr algn="ctr">
              <a:lnSpc>
                <a:spcPts val="2948"/>
              </a:lnSpc>
              <a:spcBef>
                <a:spcPct val="0"/>
              </a:spcBef>
            </a:pPr>
            <a:r>
              <a:rPr lang="en-US" b="true" sz="2105">
                <a:solidFill>
                  <a:srgbClr val="FFFFFF"/>
                </a:solidFill>
                <a:latin typeface="TT Interphases Bold"/>
                <a:ea typeface="TT Interphases Bold"/>
                <a:cs typeface="TT Interphases Bold"/>
                <a:sym typeface="TT Interphases Bold"/>
              </a:rPr>
              <a:t>It ensures visibility and accessibility anytime, anywhere.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2162936" y="1028700"/>
            <a:ext cx="5603030" cy="3653712"/>
            <a:chOff x="0" y="0"/>
            <a:chExt cx="868056" cy="566056"/>
          </a:xfrm>
        </p:grpSpPr>
        <p:sp>
          <p:nvSpPr>
            <p:cNvPr name="Freeform 3" id="3"/>
            <p:cNvSpPr/>
            <p:nvPr/>
          </p:nvSpPr>
          <p:spPr>
            <a:xfrm flipH="false" flipV="false" rot="0">
              <a:off x="0" y="0"/>
              <a:ext cx="868056" cy="566056"/>
            </a:xfrm>
            <a:custGeom>
              <a:avLst/>
              <a:gdLst/>
              <a:ahLst/>
              <a:cxnLst/>
              <a:rect r="r" b="b" t="t" l="l"/>
              <a:pathLst>
                <a:path h="566056" w="868056">
                  <a:moveTo>
                    <a:pt x="41452" y="0"/>
                  </a:moveTo>
                  <a:lnTo>
                    <a:pt x="826604" y="0"/>
                  </a:lnTo>
                  <a:cubicBezTo>
                    <a:pt x="837598" y="0"/>
                    <a:pt x="848141" y="4367"/>
                    <a:pt x="855915" y="12141"/>
                  </a:cubicBezTo>
                  <a:cubicBezTo>
                    <a:pt x="863689" y="19915"/>
                    <a:pt x="868056" y="30458"/>
                    <a:pt x="868056" y="41452"/>
                  </a:cubicBezTo>
                  <a:lnTo>
                    <a:pt x="868056" y="524603"/>
                  </a:lnTo>
                  <a:cubicBezTo>
                    <a:pt x="868056" y="535597"/>
                    <a:pt x="863689" y="546141"/>
                    <a:pt x="855915" y="553914"/>
                  </a:cubicBezTo>
                  <a:cubicBezTo>
                    <a:pt x="848141" y="561688"/>
                    <a:pt x="837598" y="566056"/>
                    <a:pt x="826604" y="566056"/>
                  </a:cubicBezTo>
                  <a:lnTo>
                    <a:pt x="41452" y="566056"/>
                  </a:lnTo>
                  <a:cubicBezTo>
                    <a:pt x="30458" y="566056"/>
                    <a:pt x="19915" y="561688"/>
                    <a:pt x="12141" y="553914"/>
                  </a:cubicBezTo>
                  <a:cubicBezTo>
                    <a:pt x="4367" y="546141"/>
                    <a:pt x="0" y="535597"/>
                    <a:pt x="0" y="524603"/>
                  </a:cubicBezTo>
                  <a:lnTo>
                    <a:pt x="0" y="41452"/>
                  </a:lnTo>
                  <a:cubicBezTo>
                    <a:pt x="0" y="30458"/>
                    <a:pt x="4367" y="19915"/>
                    <a:pt x="12141" y="12141"/>
                  </a:cubicBezTo>
                  <a:cubicBezTo>
                    <a:pt x="19915" y="4367"/>
                    <a:pt x="30458" y="0"/>
                    <a:pt x="41452" y="0"/>
                  </a:cubicBezTo>
                  <a:close/>
                </a:path>
              </a:pathLst>
            </a:custGeom>
            <a:blipFill>
              <a:blip r:embed="rId2"/>
              <a:stretch>
                <a:fillRect l="0" t="-1085" r="0" b="-1085"/>
              </a:stretch>
            </a:blipFill>
          </p:spPr>
        </p:sp>
      </p:grpSp>
      <p:grpSp>
        <p:nvGrpSpPr>
          <p:cNvPr name="Group 4" id="4"/>
          <p:cNvGrpSpPr/>
          <p:nvPr/>
        </p:nvGrpSpPr>
        <p:grpSpPr>
          <a:xfrm rot="0">
            <a:off x="12162936" y="5143500"/>
            <a:ext cx="5806600" cy="4222311"/>
            <a:chOff x="0" y="0"/>
            <a:chExt cx="778450" cy="566056"/>
          </a:xfrm>
        </p:grpSpPr>
        <p:sp>
          <p:nvSpPr>
            <p:cNvPr name="Freeform 5" id="5"/>
            <p:cNvSpPr/>
            <p:nvPr/>
          </p:nvSpPr>
          <p:spPr>
            <a:xfrm flipH="false" flipV="false" rot="0">
              <a:off x="0" y="0"/>
              <a:ext cx="778450" cy="566056"/>
            </a:xfrm>
            <a:custGeom>
              <a:avLst/>
              <a:gdLst/>
              <a:ahLst/>
              <a:cxnLst/>
              <a:rect r="r" b="b" t="t" l="l"/>
              <a:pathLst>
                <a:path h="566056" w="778450">
                  <a:moveTo>
                    <a:pt x="39999" y="0"/>
                  </a:moveTo>
                  <a:lnTo>
                    <a:pt x="738451" y="0"/>
                  </a:lnTo>
                  <a:cubicBezTo>
                    <a:pt x="749059" y="0"/>
                    <a:pt x="759233" y="4214"/>
                    <a:pt x="766735" y="11715"/>
                  </a:cubicBezTo>
                  <a:cubicBezTo>
                    <a:pt x="774236" y="19217"/>
                    <a:pt x="778450" y="29391"/>
                    <a:pt x="778450" y="39999"/>
                  </a:cubicBezTo>
                  <a:lnTo>
                    <a:pt x="778450" y="526057"/>
                  </a:lnTo>
                  <a:cubicBezTo>
                    <a:pt x="778450" y="536665"/>
                    <a:pt x="774236" y="546839"/>
                    <a:pt x="766735" y="554340"/>
                  </a:cubicBezTo>
                  <a:cubicBezTo>
                    <a:pt x="759233" y="561841"/>
                    <a:pt x="749059" y="566056"/>
                    <a:pt x="738451" y="566056"/>
                  </a:cubicBezTo>
                  <a:lnTo>
                    <a:pt x="39999" y="566056"/>
                  </a:lnTo>
                  <a:cubicBezTo>
                    <a:pt x="29391" y="566056"/>
                    <a:pt x="19217" y="561841"/>
                    <a:pt x="11715" y="554340"/>
                  </a:cubicBezTo>
                  <a:cubicBezTo>
                    <a:pt x="4214" y="546839"/>
                    <a:pt x="0" y="536665"/>
                    <a:pt x="0" y="526057"/>
                  </a:cubicBezTo>
                  <a:lnTo>
                    <a:pt x="0" y="39999"/>
                  </a:lnTo>
                  <a:cubicBezTo>
                    <a:pt x="0" y="29391"/>
                    <a:pt x="4214" y="19217"/>
                    <a:pt x="11715" y="11715"/>
                  </a:cubicBezTo>
                  <a:cubicBezTo>
                    <a:pt x="19217" y="4214"/>
                    <a:pt x="29391" y="0"/>
                    <a:pt x="39999" y="0"/>
                  </a:cubicBezTo>
                  <a:close/>
                </a:path>
              </a:pathLst>
            </a:custGeom>
            <a:blipFill>
              <a:blip r:embed="rId3"/>
              <a:stretch>
                <a:fillRect l="-11443" t="-8225" r="-27322" b="-18917"/>
              </a:stretch>
            </a:blipFill>
          </p:spPr>
        </p:sp>
      </p:grpSp>
      <p:sp>
        <p:nvSpPr>
          <p:cNvPr name="TextBox 6" id="6"/>
          <p:cNvSpPr txBox="true"/>
          <p:nvPr/>
        </p:nvSpPr>
        <p:spPr>
          <a:xfrm rot="0">
            <a:off x="-793322" y="491490"/>
            <a:ext cx="11438571" cy="969645"/>
          </a:xfrm>
          <a:prstGeom prst="rect">
            <a:avLst/>
          </a:prstGeom>
        </p:spPr>
        <p:txBody>
          <a:bodyPr anchor="t" rtlCol="false" tIns="0" lIns="0" bIns="0" rIns="0">
            <a:spAutoFit/>
          </a:bodyPr>
          <a:lstStyle/>
          <a:p>
            <a:pPr algn="ctr">
              <a:lnSpc>
                <a:spcPts val="7980"/>
              </a:lnSpc>
              <a:spcBef>
                <a:spcPct val="0"/>
              </a:spcBef>
            </a:pPr>
            <a:r>
              <a:rPr lang="en-US" sz="5700">
                <a:solidFill>
                  <a:srgbClr val="FFFFFF"/>
                </a:solidFill>
                <a:latin typeface="League Spartan"/>
                <a:ea typeface="League Spartan"/>
                <a:cs typeface="League Spartan"/>
                <a:sym typeface="League Spartan"/>
              </a:rPr>
              <a:t>TOOLS AND TECHNIQUES</a:t>
            </a:r>
          </a:p>
        </p:txBody>
      </p:sp>
      <p:sp>
        <p:nvSpPr>
          <p:cNvPr name="TextBox 7" id="7"/>
          <p:cNvSpPr txBox="true"/>
          <p:nvPr/>
        </p:nvSpPr>
        <p:spPr>
          <a:xfrm rot="0">
            <a:off x="-922045" y="1691843"/>
            <a:ext cx="13444407" cy="7971833"/>
          </a:xfrm>
          <a:prstGeom prst="rect">
            <a:avLst/>
          </a:prstGeom>
        </p:spPr>
        <p:txBody>
          <a:bodyPr anchor="t" rtlCol="false" tIns="0" lIns="0" bIns="0" rIns="0">
            <a:spAutoFit/>
          </a:bodyPr>
          <a:lstStyle/>
          <a:p>
            <a:pPr algn="ctr">
              <a:lnSpc>
                <a:spcPts val="2517"/>
              </a:lnSpc>
            </a:pPr>
            <a:r>
              <a:rPr lang="en-US" sz="1798" b="true">
                <a:solidFill>
                  <a:srgbClr val="FFFFFF"/>
                </a:solidFill>
                <a:latin typeface="TT Interphases Bold"/>
                <a:ea typeface="TT Interphases Bold"/>
                <a:cs typeface="TT Interphases Bold"/>
                <a:sym typeface="TT Interphases Bold"/>
              </a:rPr>
              <a:t>The portfolio is built using core web development tools.</a:t>
            </a:r>
          </a:p>
          <a:p>
            <a:pPr algn="ctr">
              <a:lnSpc>
                <a:spcPts val="2517"/>
              </a:lnSpc>
            </a:pPr>
          </a:p>
          <a:p>
            <a:pPr algn="ctr">
              <a:lnSpc>
                <a:spcPts val="2517"/>
              </a:lnSpc>
            </a:pPr>
            <a:r>
              <a:rPr lang="en-US" sz="1798" b="true">
                <a:solidFill>
                  <a:srgbClr val="FFFFFF"/>
                </a:solidFill>
                <a:latin typeface="TT Interphases Bold"/>
                <a:ea typeface="TT Interphases Bold"/>
                <a:cs typeface="TT Interphases Bold"/>
                <a:sym typeface="TT Interphases Bold"/>
              </a:rPr>
              <a:t>HTML provides the structure of pages and sections.</a:t>
            </a:r>
          </a:p>
          <a:p>
            <a:pPr algn="ctr">
              <a:lnSpc>
                <a:spcPts val="2517"/>
              </a:lnSpc>
            </a:pPr>
          </a:p>
          <a:p>
            <a:pPr algn="ctr">
              <a:lnSpc>
                <a:spcPts val="2517"/>
              </a:lnSpc>
            </a:pPr>
            <a:r>
              <a:rPr lang="en-US" sz="1798" b="true">
                <a:solidFill>
                  <a:srgbClr val="FFFFFF"/>
                </a:solidFill>
                <a:latin typeface="TT Interphases Bold"/>
                <a:ea typeface="TT Interphases Bold"/>
                <a:cs typeface="TT Interphases Bold"/>
                <a:sym typeface="TT Interphases Bold"/>
              </a:rPr>
              <a:t>CSS adds styling, colors, layouts, and responsiveness for all devices.</a:t>
            </a:r>
          </a:p>
          <a:p>
            <a:pPr algn="ctr">
              <a:lnSpc>
                <a:spcPts val="2517"/>
              </a:lnSpc>
            </a:pPr>
          </a:p>
          <a:p>
            <a:pPr algn="ctr">
              <a:lnSpc>
                <a:spcPts val="2517"/>
              </a:lnSpc>
            </a:pPr>
            <a:r>
              <a:rPr lang="en-US" sz="1798" b="true">
                <a:solidFill>
                  <a:srgbClr val="FFFFFF"/>
                </a:solidFill>
                <a:latin typeface="TT Interphases Bold"/>
                <a:ea typeface="TT Interphases Bold"/>
                <a:cs typeface="TT Interphases Bold"/>
                <a:sym typeface="TT Interphases Bold"/>
              </a:rPr>
              <a:t>JavaScript ensures interactivity such as navigation, animations, and form validation.</a:t>
            </a:r>
          </a:p>
          <a:p>
            <a:pPr algn="ctr">
              <a:lnSpc>
                <a:spcPts val="2517"/>
              </a:lnSpc>
            </a:pPr>
          </a:p>
          <a:p>
            <a:pPr algn="ctr">
              <a:lnSpc>
                <a:spcPts val="2517"/>
              </a:lnSpc>
            </a:pPr>
            <a:r>
              <a:rPr lang="en-US" sz="1798" b="true">
                <a:solidFill>
                  <a:srgbClr val="FFFFFF"/>
                </a:solidFill>
                <a:latin typeface="TT Interphases Bold"/>
                <a:ea typeface="TT Interphases Bold"/>
                <a:cs typeface="TT Interphases Bold"/>
                <a:sym typeface="TT Interphases Bold"/>
              </a:rPr>
              <a:t>The project uses modern coding practices for better performance.</a:t>
            </a:r>
          </a:p>
          <a:p>
            <a:pPr algn="ctr">
              <a:lnSpc>
                <a:spcPts val="2517"/>
              </a:lnSpc>
            </a:pPr>
          </a:p>
          <a:p>
            <a:pPr algn="ctr">
              <a:lnSpc>
                <a:spcPts val="2517"/>
              </a:lnSpc>
            </a:pPr>
            <a:r>
              <a:rPr lang="en-US" sz="1798" b="true">
                <a:solidFill>
                  <a:srgbClr val="FFFFFF"/>
                </a:solidFill>
                <a:latin typeface="TT Interphases Bold"/>
                <a:ea typeface="TT Interphases Bold"/>
                <a:cs typeface="TT Interphases Bold"/>
                <a:sym typeface="TT Interphases Bold"/>
              </a:rPr>
              <a:t>Code editors like VS Code and CodePen were used for development.</a:t>
            </a:r>
          </a:p>
          <a:p>
            <a:pPr algn="ctr">
              <a:lnSpc>
                <a:spcPts val="2517"/>
              </a:lnSpc>
            </a:pPr>
          </a:p>
          <a:p>
            <a:pPr algn="ctr">
              <a:lnSpc>
                <a:spcPts val="2517"/>
              </a:lnSpc>
            </a:pPr>
            <a:r>
              <a:rPr lang="en-US" sz="1798" b="true">
                <a:solidFill>
                  <a:srgbClr val="FFFFFF"/>
                </a:solidFill>
                <a:latin typeface="TT Interphases Bold"/>
                <a:ea typeface="TT Interphases Bold"/>
                <a:cs typeface="TT Interphases Bold"/>
                <a:sym typeface="TT Interphases Bold"/>
              </a:rPr>
              <a:t>The portfolio is hosted on GitHub Pages/Netlify, making it globally accessible</a:t>
            </a:r>
          </a:p>
          <a:p>
            <a:pPr algn="ctr">
              <a:lnSpc>
                <a:spcPts val="2517"/>
              </a:lnSpc>
            </a:pPr>
          </a:p>
          <a:p>
            <a:pPr algn="ctr">
              <a:lnSpc>
                <a:spcPts val="2517"/>
              </a:lnSpc>
            </a:pPr>
            <a:r>
              <a:rPr lang="en-US" sz="1798" b="true">
                <a:solidFill>
                  <a:srgbClr val="FFFFFF"/>
                </a:solidFill>
                <a:latin typeface="TT Interphases Bold"/>
                <a:ea typeface="TT Interphases Bold"/>
                <a:cs typeface="TT Interphases Bold"/>
                <a:sym typeface="TT Interphases Bold"/>
              </a:rPr>
              <a:t>Responsive techniques ensure it works on mobiles, tablets, and</a:t>
            </a:r>
          </a:p>
          <a:p>
            <a:pPr algn="ctr">
              <a:lnSpc>
                <a:spcPts val="2517"/>
              </a:lnSpc>
            </a:pPr>
          </a:p>
          <a:p>
            <a:pPr algn="ctr">
              <a:lnSpc>
                <a:spcPts val="2517"/>
              </a:lnSpc>
            </a:pPr>
            <a:r>
              <a:rPr lang="en-US" sz="1798" b="true">
                <a:solidFill>
                  <a:srgbClr val="FFFFFF"/>
                </a:solidFill>
                <a:latin typeface="TT Interphases Bold"/>
                <a:ea typeface="TT Interphases Bold"/>
                <a:cs typeface="TT Interphases Bold"/>
                <a:sym typeface="TT Interphases Bold"/>
              </a:rPr>
              <a:t>desktops.</a:t>
            </a:r>
          </a:p>
          <a:p>
            <a:pPr algn="ctr">
              <a:lnSpc>
                <a:spcPts val="2517"/>
              </a:lnSpc>
            </a:pPr>
          </a:p>
          <a:p>
            <a:pPr algn="ctr">
              <a:lnSpc>
                <a:spcPts val="2517"/>
              </a:lnSpc>
            </a:pPr>
            <a:r>
              <a:rPr lang="en-US" sz="1798" b="true">
                <a:solidFill>
                  <a:srgbClr val="FFFFFF"/>
                </a:solidFill>
                <a:latin typeface="TT Interphases Bold"/>
                <a:ea typeface="TT Interphases Bold"/>
                <a:cs typeface="TT Interphases Bold"/>
                <a:sym typeface="TT Interphases Bold"/>
              </a:rPr>
              <a:t>Hover effects, smooth scrolling, and animations improve</a:t>
            </a:r>
          </a:p>
          <a:p>
            <a:pPr algn="ctr">
              <a:lnSpc>
                <a:spcPts val="2517"/>
              </a:lnSpc>
            </a:pPr>
          </a:p>
          <a:p>
            <a:pPr algn="ctr">
              <a:lnSpc>
                <a:spcPts val="2517"/>
              </a:lnSpc>
            </a:pPr>
            <a:r>
              <a:rPr lang="en-US" sz="1798" b="true">
                <a:solidFill>
                  <a:srgbClr val="FFFFFF"/>
                </a:solidFill>
                <a:latin typeface="TT Interphases Bold"/>
                <a:ea typeface="TT Interphases Bold"/>
                <a:cs typeface="TT Interphases Bold"/>
                <a:sym typeface="TT Interphases Bold"/>
              </a:rPr>
              <a:t>user experience.</a:t>
            </a:r>
          </a:p>
          <a:p>
            <a:pPr algn="ctr">
              <a:lnSpc>
                <a:spcPts val="2517"/>
              </a:lnSpc>
            </a:pPr>
          </a:p>
          <a:p>
            <a:pPr algn="ctr">
              <a:lnSpc>
                <a:spcPts val="2517"/>
              </a:lnSpc>
            </a:pPr>
            <a:r>
              <a:rPr lang="en-US" sz="1798" b="true">
                <a:solidFill>
                  <a:srgbClr val="FFFFFF"/>
                </a:solidFill>
                <a:latin typeface="TT Interphases Bold"/>
                <a:ea typeface="TT Interphases Bold"/>
                <a:cs typeface="TT Interphases Bold"/>
                <a:sym typeface="TT Interphases Bold"/>
              </a:rPr>
              <a:t>Together, these tools create a functional, attractive, and professional portfolio</a:t>
            </a:r>
          </a:p>
          <a:p>
            <a:pPr algn="ctr">
              <a:lnSpc>
                <a:spcPts val="2517"/>
              </a:lnSpc>
            </a:pPr>
          </a:p>
          <a:p>
            <a:pPr algn="ctr">
              <a:lnSpc>
                <a:spcPts val="2517"/>
              </a:lnSpc>
              <a:spcBef>
                <a:spcPct val="0"/>
              </a:spcBef>
            </a:pPr>
            <a:r>
              <a:rPr lang="en-US" b="true" sz="1798">
                <a:solidFill>
                  <a:srgbClr val="FFFFFF"/>
                </a:solidFill>
                <a:latin typeface="TT Interphases Bold"/>
                <a:ea typeface="TT Interphases Bold"/>
                <a:cs typeface="TT Interphases Bold"/>
                <a:sym typeface="TT Interphases Bold"/>
              </a:rPr>
              <a:t>POTFOLIO DESIGN AND LAYOUT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722211" y="571817"/>
            <a:ext cx="10426087" cy="828040"/>
          </a:xfrm>
          <a:prstGeom prst="rect">
            <a:avLst/>
          </a:prstGeom>
        </p:spPr>
        <p:txBody>
          <a:bodyPr anchor="t" rtlCol="false" tIns="0" lIns="0" bIns="0" rIns="0">
            <a:spAutoFit/>
          </a:bodyPr>
          <a:lstStyle/>
          <a:p>
            <a:pPr algn="ctr">
              <a:lnSpc>
                <a:spcPts val="6859"/>
              </a:lnSpc>
              <a:spcBef>
                <a:spcPct val="0"/>
              </a:spcBef>
            </a:pPr>
            <a:r>
              <a:rPr lang="en-US" sz="4899">
                <a:solidFill>
                  <a:srgbClr val="FFFFFF"/>
                </a:solidFill>
                <a:latin typeface="League Spartan"/>
                <a:ea typeface="League Spartan"/>
                <a:cs typeface="League Spartan"/>
                <a:sym typeface="League Spartan"/>
              </a:rPr>
              <a:t>POTFOLIO DESIGN AND LAYOUT</a:t>
            </a:r>
          </a:p>
        </p:txBody>
      </p:sp>
      <p:sp>
        <p:nvSpPr>
          <p:cNvPr name="TextBox 4" id="4"/>
          <p:cNvSpPr txBox="true"/>
          <p:nvPr/>
        </p:nvSpPr>
        <p:spPr>
          <a:xfrm rot="0">
            <a:off x="3455464" y="1890416"/>
            <a:ext cx="11377072" cy="7844593"/>
          </a:xfrm>
          <a:prstGeom prst="rect">
            <a:avLst/>
          </a:prstGeom>
        </p:spPr>
        <p:txBody>
          <a:bodyPr anchor="t" rtlCol="false" tIns="0" lIns="0" bIns="0" rIns="0">
            <a:spAutoFit/>
          </a:bodyPr>
          <a:lstStyle/>
          <a:p>
            <a:pPr algn="ctr">
              <a:lnSpc>
                <a:spcPts val="3312"/>
              </a:lnSpc>
            </a:pPr>
            <a:r>
              <a:rPr lang="en-US" sz="2365" b="true">
                <a:solidFill>
                  <a:srgbClr val="FFFFFF"/>
                </a:solidFill>
                <a:latin typeface="TT Interphases Bold"/>
                <a:ea typeface="TT Interphases Bold"/>
                <a:cs typeface="TT Interphases Bold"/>
                <a:sym typeface="TT Interphases Bold"/>
              </a:rPr>
              <a:t>The design follows a clean and modern layout.</a:t>
            </a:r>
          </a:p>
          <a:p>
            <a:pPr algn="ctr">
              <a:lnSpc>
                <a:spcPts val="3312"/>
              </a:lnSpc>
            </a:pPr>
          </a:p>
          <a:p>
            <a:pPr algn="ctr">
              <a:lnSpc>
                <a:spcPts val="3312"/>
              </a:lnSpc>
            </a:pPr>
            <a:r>
              <a:rPr lang="en-US" sz="2365" b="true">
                <a:solidFill>
                  <a:srgbClr val="FFFFFF"/>
                </a:solidFill>
                <a:latin typeface="TT Interphases Bold"/>
                <a:ea typeface="TT Interphases Bold"/>
                <a:cs typeface="TT Interphases Bold"/>
                <a:sym typeface="TT Interphases Bold"/>
              </a:rPr>
              <a:t>The Home section welcomes visitors with a professional intro.</a:t>
            </a:r>
          </a:p>
          <a:p>
            <a:pPr algn="ctr">
              <a:lnSpc>
                <a:spcPts val="3312"/>
              </a:lnSpc>
            </a:pPr>
          </a:p>
          <a:p>
            <a:pPr algn="ctr">
              <a:lnSpc>
                <a:spcPts val="3312"/>
              </a:lnSpc>
            </a:pPr>
            <a:r>
              <a:rPr lang="en-US" sz="2365" b="true">
                <a:solidFill>
                  <a:srgbClr val="FFFFFF"/>
                </a:solidFill>
                <a:latin typeface="TT Interphases Bold"/>
                <a:ea typeface="TT Interphases Bold"/>
                <a:cs typeface="TT Interphases Bold"/>
                <a:sym typeface="TT Interphases Bold"/>
              </a:rPr>
              <a:t>The About section shares career goals, skills, and aspirations.</a:t>
            </a:r>
          </a:p>
          <a:p>
            <a:pPr algn="ctr">
              <a:lnSpc>
                <a:spcPts val="3312"/>
              </a:lnSpc>
            </a:pPr>
          </a:p>
          <a:p>
            <a:pPr algn="ctr">
              <a:lnSpc>
                <a:spcPts val="3312"/>
              </a:lnSpc>
            </a:pPr>
            <a:r>
              <a:rPr lang="en-US" sz="2365" b="true">
                <a:solidFill>
                  <a:srgbClr val="FFFFFF"/>
                </a:solidFill>
                <a:latin typeface="TT Interphases Bold"/>
                <a:ea typeface="TT Interphases Bold"/>
                <a:cs typeface="TT Interphases Bold"/>
                <a:sym typeface="TT Interphases Bold"/>
              </a:rPr>
              <a:t>The Skills section lists technical knowledge and tools used.</a:t>
            </a:r>
          </a:p>
          <a:p>
            <a:pPr algn="ctr">
              <a:lnSpc>
                <a:spcPts val="3312"/>
              </a:lnSpc>
            </a:pPr>
          </a:p>
          <a:p>
            <a:pPr algn="ctr">
              <a:lnSpc>
                <a:spcPts val="3312"/>
              </a:lnSpc>
            </a:pPr>
            <a:r>
              <a:rPr lang="en-US" sz="2365" b="true">
                <a:solidFill>
                  <a:srgbClr val="FFFFFF"/>
                </a:solidFill>
                <a:latin typeface="TT Interphases Bold"/>
                <a:ea typeface="TT Interphases Bold"/>
                <a:cs typeface="TT Interphases Bold"/>
                <a:sym typeface="TT Interphases Bold"/>
              </a:rPr>
              <a:t>The Projects section shows sample works with images and details.</a:t>
            </a:r>
          </a:p>
          <a:p>
            <a:pPr algn="ctr">
              <a:lnSpc>
                <a:spcPts val="3312"/>
              </a:lnSpc>
            </a:pPr>
          </a:p>
          <a:p>
            <a:pPr algn="ctr">
              <a:lnSpc>
                <a:spcPts val="3312"/>
              </a:lnSpc>
            </a:pPr>
            <a:r>
              <a:rPr lang="en-US" sz="2365" b="true">
                <a:solidFill>
                  <a:srgbClr val="FFFFFF"/>
                </a:solidFill>
                <a:latin typeface="TT Interphases Bold"/>
                <a:ea typeface="TT Interphases Bold"/>
                <a:cs typeface="TT Interphases Bold"/>
                <a:sym typeface="TT Interphases Bold"/>
              </a:rPr>
              <a:t>Each project card includes titles, descriptions, and live demo links.</a:t>
            </a:r>
          </a:p>
          <a:p>
            <a:pPr algn="ctr">
              <a:lnSpc>
                <a:spcPts val="3312"/>
              </a:lnSpc>
            </a:pPr>
          </a:p>
          <a:p>
            <a:pPr algn="ctr">
              <a:lnSpc>
                <a:spcPts val="3312"/>
              </a:lnSpc>
            </a:pPr>
            <a:r>
              <a:rPr lang="en-US" sz="2365" b="true">
                <a:solidFill>
                  <a:srgbClr val="FFFFFF"/>
                </a:solidFill>
                <a:latin typeface="TT Interphases Bold"/>
                <a:ea typeface="TT Interphases Bold"/>
                <a:cs typeface="TT Interphases Bold"/>
                <a:sym typeface="TT Interphases Bold"/>
              </a:rPr>
              <a:t>The Contact section provides a form and clickable links for communication.</a:t>
            </a:r>
          </a:p>
          <a:p>
            <a:pPr algn="ctr">
              <a:lnSpc>
                <a:spcPts val="3312"/>
              </a:lnSpc>
            </a:pPr>
          </a:p>
          <a:p>
            <a:pPr algn="ctr">
              <a:lnSpc>
                <a:spcPts val="3312"/>
              </a:lnSpc>
            </a:pPr>
            <a:r>
              <a:rPr lang="en-US" sz="2365" b="true">
                <a:solidFill>
                  <a:srgbClr val="FFFFFF"/>
                </a:solidFill>
                <a:latin typeface="TT Interphases Bold"/>
                <a:ea typeface="TT Interphases Bold"/>
                <a:cs typeface="TT Interphases Bold"/>
                <a:sym typeface="TT Interphases Bold"/>
              </a:rPr>
              <a:t>The design is fully responsive, ensuring accessibility on any screen.</a:t>
            </a:r>
          </a:p>
          <a:p>
            <a:pPr algn="ctr">
              <a:lnSpc>
                <a:spcPts val="3312"/>
              </a:lnSpc>
            </a:pPr>
          </a:p>
          <a:p>
            <a:pPr algn="ctr">
              <a:lnSpc>
                <a:spcPts val="3312"/>
              </a:lnSpc>
            </a:pPr>
            <a:r>
              <a:rPr lang="en-US" sz="2365" b="true">
                <a:solidFill>
                  <a:srgbClr val="FFFFFF"/>
                </a:solidFill>
                <a:latin typeface="TT Interphases Bold"/>
                <a:ea typeface="TT Interphases Bold"/>
                <a:cs typeface="TT Interphases Bold"/>
                <a:sym typeface="TT Interphases Bold"/>
              </a:rPr>
              <a:t>Smooth navigation allows visitors to reach sections easily.</a:t>
            </a:r>
          </a:p>
          <a:p>
            <a:pPr algn="ctr">
              <a:lnSpc>
                <a:spcPts val="3312"/>
              </a:lnSpc>
            </a:pPr>
          </a:p>
          <a:p>
            <a:pPr algn="ctr">
              <a:lnSpc>
                <a:spcPts val="3312"/>
              </a:lnSpc>
              <a:spcBef>
                <a:spcPct val="0"/>
              </a:spcBef>
            </a:pPr>
            <a:r>
              <a:rPr lang="en-US" b="true" sz="2365">
                <a:solidFill>
                  <a:srgbClr val="FFFFFF"/>
                </a:solidFill>
                <a:latin typeface="TT Interphases Bold"/>
                <a:ea typeface="TT Interphases Bold"/>
                <a:cs typeface="TT Interphases Bold"/>
                <a:sym typeface="TT Interphases Bold"/>
              </a:rPr>
              <a:t>The layout creates a balanced mix of professionalism and creativity</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6658354" y="2445786"/>
            <a:ext cx="2485646" cy="365760"/>
          </a:xfrm>
          <a:prstGeom prst="rect">
            <a:avLst/>
          </a:prstGeom>
        </p:spPr>
        <p:txBody>
          <a:bodyPr anchor="t" rtlCol="false" tIns="0" lIns="0" bIns="0" rIns="0">
            <a:spAutoFit/>
          </a:bodyPr>
          <a:lstStyle/>
          <a:p>
            <a:pPr algn="ctr">
              <a:lnSpc>
                <a:spcPts val="2940"/>
              </a:lnSpc>
              <a:spcBef>
                <a:spcPct val="0"/>
              </a:spcBef>
            </a:pPr>
            <a:r>
              <a:rPr lang="en-US" b="true" sz="2100">
                <a:solidFill>
                  <a:srgbClr val="000000"/>
                </a:solidFill>
                <a:latin typeface="TT Interphases Bold"/>
                <a:ea typeface="TT Interphases Bold"/>
                <a:cs typeface="TT Interphases Bold"/>
                <a:sym typeface="TT Interphases Bold"/>
              </a:rPr>
              <a:t>Your paragraph text</a:t>
            </a:r>
          </a:p>
        </p:txBody>
      </p:sp>
      <p:sp>
        <p:nvSpPr>
          <p:cNvPr name="TextBox 4" id="4"/>
          <p:cNvSpPr txBox="true"/>
          <p:nvPr/>
        </p:nvSpPr>
        <p:spPr>
          <a:xfrm rot="0">
            <a:off x="685109" y="544513"/>
            <a:ext cx="10726124" cy="863600"/>
          </a:xfrm>
          <a:prstGeom prst="rect">
            <a:avLst/>
          </a:prstGeom>
        </p:spPr>
        <p:txBody>
          <a:bodyPr anchor="t" rtlCol="false" tIns="0" lIns="0" bIns="0" rIns="0">
            <a:spAutoFit/>
          </a:bodyPr>
          <a:lstStyle/>
          <a:p>
            <a:pPr algn="ctr">
              <a:lnSpc>
                <a:spcPts val="7000"/>
              </a:lnSpc>
              <a:spcBef>
                <a:spcPct val="0"/>
              </a:spcBef>
            </a:pPr>
            <a:r>
              <a:rPr lang="en-US" sz="5000">
                <a:solidFill>
                  <a:srgbClr val="FFFFFF"/>
                </a:solidFill>
                <a:latin typeface="League Spartan"/>
                <a:ea typeface="League Spartan"/>
                <a:cs typeface="League Spartan"/>
                <a:sym typeface="League Spartan"/>
              </a:rPr>
              <a:t>FEATURES AND FUNCTION ALITY</a:t>
            </a:r>
          </a:p>
        </p:txBody>
      </p:sp>
      <p:sp>
        <p:nvSpPr>
          <p:cNvPr name="TextBox 5" id="5"/>
          <p:cNvSpPr txBox="true"/>
          <p:nvPr/>
        </p:nvSpPr>
        <p:spPr>
          <a:xfrm rot="0">
            <a:off x="2493813" y="1952535"/>
            <a:ext cx="14007764" cy="7305765"/>
          </a:xfrm>
          <a:prstGeom prst="rect">
            <a:avLst/>
          </a:prstGeom>
        </p:spPr>
        <p:txBody>
          <a:bodyPr anchor="t" rtlCol="false" tIns="0" lIns="0" bIns="0" rIns="0">
            <a:spAutoFit/>
          </a:bodyPr>
          <a:lstStyle/>
          <a:p>
            <a:pPr algn="ctr">
              <a:lnSpc>
                <a:spcPts val="3445"/>
              </a:lnSpc>
            </a:pPr>
            <a:r>
              <a:rPr lang="en-US" sz="2461" b="true">
                <a:solidFill>
                  <a:srgbClr val="FFFFFF"/>
                </a:solidFill>
                <a:latin typeface="TT Interphases Bold"/>
                <a:ea typeface="TT Interphases Bold"/>
                <a:cs typeface="TT Interphases Bold"/>
                <a:sym typeface="TT Interphases Bold"/>
              </a:rPr>
              <a:t>The portfolio provides easy navigation with a clean interface.</a:t>
            </a:r>
          </a:p>
          <a:p>
            <a:pPr algn="ctr">
              <a:lnSpc>
                <a:spcPts val="3445"/>
              </a:lnSpc>
            </a:pPr>
          </a:p>
          <a:p>
            <a:pPr algn="ctr">
              <a:lnSpc>
                <a:spcPts val="3445"/>
              </a:lnSpc>
            </a:pPr>
            <a:r>
              <a:rPr lang="en-US" sz="2461" b="true">
                <a:solidFill>
                  <a:srgbClr val="FFFFFF"/>
                </a:solidFill>
                <a:latin typeface="TT Interphases Bold"/>
                <a:ea typeface="TT Interphases Bold"/>
                <a:cs typeface="TT Interphases Bold"/>
                <a:sym typeface="TT Interphases Bold"/>
              </a:rPr>
              <a:t>2. Projects are displayed with visual appeal and animations.</a:t>
            </a:r>
          </a:p>
          <a:p>
            <a:pPr algn="ctr">
              <a:lnSpc>
                <a:spcPts val="3445"/>
              </a:lnSpc>
            </a:pPr>
          </a:p>
          <a:p>
            <a:pPr algn="ctr">
              <a:lnSpc>
                <a:spcPts val="3445"/>
              </a:lnSpc>
            </a:pPr>
            <a:r>
              <a:rPr lang="en-US" sz="2461" b="true">
                <a:solidFill>
                  <a:srgbClr val="FFFFFF"/>
                </a:solidFill>
                <a:latin typeface="TT Interphases Bold"/>
                <a:ea typeface="TT Interphases Bold"/>
                <a:cs typeface="TT Interphases Bold"/>
                <a:sym typeface="TT Interphases Bold"/>
              </a:rPr>
              <a:t>3. It creates a memorable first impression for recruiters and clients.</a:t>
            </a:r>
          </a:p>
          <a:p>
            <a:pPr algn="ctr">
              <a:lnSpc>
                <a:spcPts val="3445"/>
              </a:lnSpc>
            </a:pPr>
          </a:p>
          <a:p>
            <a:pPr algn="ctr">
              <a:lnSpc>
                <a:spcPts val="3445"/>
              </a:lnSpc>
            </a:pPr>
            <a:r>
              <a:rPr lang="en-US" sz="2461" b="true">
                <a:solidFill>
                  <a:srgbClr val="FFFFFF"/>
                </a:solidFill>
                <a:latin typeface="TT Interphases Bold"/>
                <a:ea typeface="TT Interphases Bold"/>
                <a:cs typeface="TT Interphases Bold"/>
                <a:sym typeface="TT Interphases Bold"/>
              </a:rPr>
              <a:t>4. Visitors can explore skills, projects, and achievements in one place.</a:t>
            </a:r>
          </a:p>
          <a:p>
            <a:pPr algn="ctr">
              <a:lnSpc>
                <a:spcPts val="3445"/>
              </a:lnSpc>
            </a:pPr>
          </a:p>
          <a:p>
            <a:pPr algn="ctr">
              <a:lnSpc>
                <a:spcPts val="3445"/>
              </a:lnSpc>
            </a:pPr>
            <a:r>
              <a:rPr lang="en-US" sz="2461" b="true">
                <a:solidFill>
                  <a:srgbClr val="FFFFFF"/>
                </a:solidFill>
                <a:latin typeface="TT Interphases Bold"/>
                <a:ea typeface="TT Interphases Bold"/>
                <a:cs typeface="TT Interphases Bold"/>
                <a:sym typeface="TT Interphases Bold"/>
              </a:rPr>
              <a:t>5. The website works on all devices, from laptops to smartphones.</a:t>
            </a:r>
          </a:p>
          <a:p>
            <a:pPr algn="ctr">
              <a:lnSpc>
                <a:spcPts val="3445"/>
              </a:lnSpc>
            </a:pPr>
          </a:p>
          <a:p>
            <a:pPr algn="ctr">
              <a:lnSpc>
                <a:spcPts val="3445"/>
              </a:lnSpc>
            </a:pPr>
            <a:r>
              <a:rPr lang="en-US" sz="2461" b="true">
                <a:solidFill>
                  <a:srgbClr val="FFFFFF"/>
                </a:solidFill>
                <a:latin typeface="TT Interphases Bold"/>
                <a:ea typeface="TT Interphases Bold"/>
                <a:cs typeface="TT Interphases Bold"/>
                <a:sym typeface="TT Interphases Bold"/>
              </a:rPr>
              <a:t>6. The contact form allows direct communication with potential employers.</a:t>
            </a:r>
          </a:p>
          <a:p>
            <a:pPr algn="ctr">
              <a:lnSpc>
                <a:spcPts val="3445"/>
              </a:lnSpc>
            </a:pPr>
          </a:p>
          <a:p>
            <a:pPr algn="ctr">
              <a:lnSpc>
                <a:spcPts val="3445"/>
              </a:lnSpc>
            </a:pPr>
            <a:r>
              <a:rPr lang="en-US" sz="2461" b="true">
                <a:solidFill>
                  <a:srgbClr val="FFFFFF"/>
                </a:solidFill>
                <a:latin typeface="TT Interphases Bold"/>
                <a:ea typeface="TT Interphases Bold"/>
                <a:cs typeface="TT Interphases Bold"/>
                <a:sym typeface="TT Interphases Bold"/>
              </a:rPr>
              <a:t>7. It boosts professional credibility and builds trust with recruiters.</a:t>
            </a:r>
          </a:p>
          <a:p>
            <a:pPr algn="ctr">
              <a:lnSpc>
                <a:spcPts val="3445"/>
              </a:lnSpc>
            </a:pPr>
          </a:p>
          <a:p>
            <a:pPr algn="ctr">
              <a:lnSpc>
                <a:spcPts val="3445"/>
              </a:lnSpc>
            </a:pPr>
            <a:r>
              <a:rPr lang="en-US" sz="2461" b="true">
                <a:solidFill>
                  <a:srgbClr val="FFFFFF"/>
                </a:solidFill>
                <a:latin typeface="TT Interphases Bold"/>
                <a:ea typeface="TT Interphases Bold"/>
                <a:cs typeface="TT Interphases Bold"/>
                <a:sym typeface="TT Interphases Bold"/>
              </a:rPr>
              <a:t>8. Users can share their portfolio link on LinkedIn, email, and resumes.</a:t>
            </a:r>
          </a:p>
          <a:p>
            <a:pPr algn="ctr">
              <a:lnSpc>
                <a:spcPts val="3445"/>
              </a:lnSpc>
            </a:pPr>
          </a:p>
          <a:p>
            <a:pPr algn="ctr">
              <a:lnSpc>
                <a:spcPts val="3445"/>
              </a:lnSpc>
              <a:spcBef>
                <a:spcPct val="0"/>
              </a:spcBef>
            </a:pPr>
            <a:r>
              <a:rPr lang="en-US" b="true" sz="2461">
                <a:solidFill>
                  <a:srgbClr val="FFFFFF"/>
                </a:solidFill>
                <a:latin typeface="TT Interphases Bold"/>
                <a:ea typeface="TT Interphases Bold"/>
                <a:cs typeface="TT Interphases Bold"/>
                <a:sym typeface="TT Interphases Bold"/>
              </a:rPr>
              <a:t>9. The portfolio gives users a competitive advantage in applications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DAGx_iI0dtw</dc:identifier>
  <dcterms:modified xsi:type="dcterms:W3CDTF">2011-08-01T06:04:30Z</dcterms:modified>
  <cp:revision>1</cp:revision>
  <dc:title>Black and White Modern The Power Of Music Presentation</dc:title>
</cp:coreProperties>
</file>

<file path=docProps/thumbnail.jpeg>
</file>